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330" r:id="rId3"/>
    <p:sldId id="378" r:id="rId4"/>
    <p:sldId id="379" r:id="rId5"/>
    <p:sldId id="380" r:id="rId6"/>
    <p:sldId id="381" r:id="rId7"/>
    <p:sldId id="329" r:id="rId8"/>
    <p:sldId id="374" r:id="rId9"/>
    <p:sldId id="375" r:id="rId10"/>
    <p:sldId id="258" r:id="rId11"/>
    <p:sldId id="384" r:id="rId12"/>
    <p:sldId id="348" r:id="rId13"/>
    <p:sldId id="341" r:id="rId14"/>
    <p:sldId id="385" r:id="rId15"/>
    <p:sldId id="259" r:id="rId16"/>
    <p:sldId id="349" r:id="rId17"/>
    <p:sldId id="268" r:id="rId18"/>
    <p:sldId id="269" r:id="rId19"/>
    <p:sldId id="350" r:id="rId20"/>
    <p:sldId id="386" r:id="rId21"/>
    <p:sldId id="332" r:id="rId22"/>
    <p:sldId id="275" r:id="rId23"/>
    <p:sldId id="276" r:id="rId24"/>
    <p:sldId id="277" r:id="rId25"/>
    <p:sldId id="338" r:id="rId26"/>
    <p:sldId id="278" r:id="rId27"/>
    <p:sldId id="372" r:id="rId28"/>
    <p:sldId id="376" r:id="rId29"/>
    <p:sldId id="340" r:id="rId30"/>
    <p:sldId id="390" r:id="rId31"/>
    <p:sldId id="314" r:id="rId32"/>
    <p:sldId id="387" r:id="rId33"/>
    <p:sldId id="388" r:id="rId34"/>
    <p:sldId id="304" r:id="rId35"/>
    <p:sldId id="305" r:id="rId36"/>
    <p:sldId id="334" r:id="rId37"/>
    <p:sldId id="345" r:id="rId38"/>
    <p:sldId id="335" r:id="rId39"/>
    <p:sldId id="310" r:id="rId40"/>
    <p:sldId id="312"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83" r:id="rId57"/>
    <p:sldId id="382" r:id="rId58"/>
    <p:sldId id="34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Rabia Tehseen" userId="580f77c4-eaa2-4a38-8dcf-b01477461eba" providerId="ADAL" clId="{050C5674-64A4-4D87-8947-0DBD09E30EA4}"/>
    <pc:docChg chg="addSld delSld modSld">
      <pc:chgData name="Dr Rabia Tehseen" userId="580f77c4-eaa2-4a38-8dcf-b01477461eba" providerId="ADAL" clId="{050C5674-64A4-4D87-8947-0DBD09E30EA4}" dt="2023-11-05T16:49:22.007" v="113" actId="207"/>
      <pc:docMkLst>
        <pc:docMk/>
      </pc:docMkLst>
      <pc:sldChg chg="modSp">
        <pc:chgData name="Dr Rabia Tehseen" userId="580f77c4-eaa2-4a38-8dcf-b01477461eba" providerId="ADAL" clId="{050C5674-64A4-4D87-8947-0DBD09E30EA4}" dt="2023-11-05T16:49:22.007" v="113" actId="207"/>
        <pc:sldMkLst>
          <pc:docMk/>
          <pc:sldMk cId="641875028" sldId="295"/>
        </pc:sldMkLst>
        <pc:grpChg chg="mod">
          <ac:chgData name="Dr Rabia Tehseen" userId="580f77c4-eaa2-4a38-8dcf-b01477461eba" providerId="ADAL" clId="{050C5674-64A4-4D87-8947-0DBD09E30EA4}" dt="2023-11-05T16:49:22.007" v="113" actId="207"/>
          <ac:grpSpMkLst>
            <pc:docMk/>
            <pc:sldMk cId="641875028" sldId="295"/>
            <ac:grpSpMk id="190482" creationId="{00000000-0000-0000-0000-000000000000}"/>
          </ac:grpSpMkLst>
        </pc:grpChg>
      </pc:sldChg>
      <pc:sldChg chg="addSp modSp mod">
        <pc:chgData name="Dr Rabia Tehseen" userId="580f77c4-eaa2-4a38-8dcf-b01477461eba" providerId="ADAL" clId="{050C5674-64A4-4D87-8947-0DBD09E30EA4}" dt="2023-11-05T16:38:56.796" v="84" actId="1038"/>
        <pc:sldMkLst>
          <pc:docMk/>
          <pc:sldMk cId="3648841710" sldId="312"/>
        </pc:sldMkLst>
        <pc:spChg chg="add mod">
          <ac:chgData name="Dr Rabia Tehseen" userId="580f77c4-eaa2-4a38-8dcf-b01477461eba" providerId="ADAL" clId="{050C5674-64A4-4D87-8947-0DBD09E30EA4}" dt="2023-11-05T16:38:56.796" v="84" actId="1038"/>
          <ac:spMkLst>
            <pc:docMk/>
            <pc:sldMk cId="3648841710" sldId="312"/>
            <ac:spMk id="3" creationId="{0E5EB101-1AD8-134D-DF28-455CC5552C55}"/>
          </ac:spMkLst>
        </pc:spChg>
        <pc:picChg chg="mod">
          <ac:chgData name="Dr Rabia Tehseen" userId="580f77c4-eaa2-4a38-8dcf-b01477461eba" providerId="ADAL" clId="{050C5674-64A4-4D87-8947-0DBD09E30EA4}" dt="2023-11-05T16:38:46.112" v="61" actId="1035"/>
          <ac:picMkLst>
            <pc:docMk/>
            <pc:sldMk cId="3648841710" sldId="312"/>
            <ac:picMk id="6" creationId="{00000000-0000-0000-0000-000000000000}"/>
          </ac:picMkLst>
        </pc:picChg>
      </pc:sldChg>
      <pc:sldChg chg="modSp">
        <pc:chgData name="Dr Rabia Tehseen" userId="580f77c4-eaa2-4a38-8dcf-b01477461eba" providerId="ADAL" clId="{050C5674-64A4-4D87-8947-0DBD09E30EA4}" dt="2023-11-05T16:43:55.946" v="112" actId="6549"/>
        <pc:sldMkLst>
          <pc:docMk/>
          <pc:sldMk cId="1890307984" sldId="345"/>
        </pc:sldMkLst>
        <pc:spChg chg="mod">
          <ac:chgData name="Dr Rabia Tehseen" userId="580f77c4-eaa2-4a38-8dcf-b01477461eba" providerId="ADAL" clId="{050C5674-64A4-4D87-8947-0DBD09E30EA4}" dt="2023-11-05T16:43:55.946" v="112" actId="6549"/>
          <ac:spMkLst>
            <pc:docMk/>
            <pc:sldMk cId="1890307984" sldId="345"/>
            <ac:spMk id="5" creationId="{00000000-0000-0000-0000-000000000000}"/>
          </ac:spMkLst>
        </pc:spChg>
      </pc:sldChg>
      <pc:sldChg chg="modSp mod">
        <pc:chgData name="Dr Rabia Tehseen" userId="580f77c4-eaa2-4a38-8dcf-b01477461eba" providerId="ADAL" clId="{050C5674-64A4-4D87-8947-0DBD09E30EA4}" dt="2023-11-05T15:11:20.249" v="4" actId="20577"/>
        <pc:sldMkLst>
          <pc:docMk/>
          <pc:sldMk cId="2015401888" sldId="385"/>
        </pc:sldMkLst>
        <pc:spChg chg="mod">
          <ac:chgData name="Dr Rabia Tehseen" userId="580f77c4-eaa2-4a38-8dcf-b01477461eba" providerId="ADAL" clId="{050C5674-64A4-4D87-8947-0DBD09E30EA4}" dt="2023-11-05T15:11:20.249" v="4" actId="20577"/>
          <ac:spMkLst>
            <pc:docMk/>
            <pc:sldMk cId="2015401888" sldId="385"/>
            <ac:spMk id="7" creationId="{65F8B514-2ED9-B777-05F0-FBAA59B71876}"/>
          </ac:spMkLst>
        </pc:spChg>
      </pc:sldChg>
      <pc:sldChg chg="modSp mod">
        <pc:chgData name="Dr Rabia Tehseen" userId="580f77c4-eaa2-4a38-8dcf-b01477461eba" providerId="ADAL" clId="{050C5674-64A4-4D87-8947-0DBD09E30EA4}" dt="2023-11-05T16:18:11.692" v="23" actId="20577"/>
        <pc:sldMkLst>
          <pc:docMk/>
          <pc:sldMk cId="484789420" sldId="386"/>
        </pc:sldMkLst>
        <pc:spChg chg="mod">
          <ac:chgData name="Dr Rabia Tehseen" userId="580f77c4-eaa2-4a38-8dcf-b01477461eba" providerId="ADAL" clId="{050C5674-64A4-4D87-8947-0DBD09E30EA4}" dt="2023-11-05T16:18:11.692" v="23" actId="20577"/>
          <ac:spMkLst>
            <pc:docMk/>
            <pc:sldMk cId="484789420" sldId="386"/>
            <ac:spMk id="7" creationId="{47EF1284-D900-84AA-2EDF-9A821D456DEE}"/>
          </ac:spMkLst>
        </pc:spChg>
      </pc:sldChg>
      <pc:sldChg chg="new del">
        <pc:chgData name="Dr Rabia Tehseen" userId="580f77c4-eaa2-4a38-8dcf-b01477461eba" providerId="ADAL" clId="{050C5674-64A4-4D87-8947-0DBD09E30EA4}" dt="2023-11-05T16:30:50.966" v="30" actId="47"/>
        <pc:sldMkLst>
          <pc:docMk/>
          <pc:sldMk cId="3523096600" sldId="389"/>
        </pc:sldMkLst>
      </pc:sldChg>
      <pc:sldChg chg="modSp new mod">
        <pc:chgData name="Dr Rabia Tehseen" userId="580f77c4-eaa2-4a38-8dcf-b01477461eba" providerId="ADAL" clId="{050C5674-64A4-4D87-8947-0DBD09E30EA4}" dt="2023-11-05T16:30:47.718" v="29" actId="20577"/>
        <pc:sldMkLst>
          <pc:docMk/>
          <pc:sldMk cId="2562868130" sldId="390"/>
        </pc:sldMkLst>
        <pc:spChg chg="mod">
          <ac:chgData name="Dr Rabia Tehseen" userId="580f77c4-eaa2-4a38-8dcf-b01477461eba" providerId="ADAL" clId="{050C5674-64A4-4D87-8947-0DBD09E30EA4}" dt="2023-11-05T16:30:47.718" v="29" actId="20577"/>
          <ac:spMkLst>
            <pc:docMk/>
            <pc:sldMk cId="2562868130" sldId="390"/>
            <ac:spMk id="2" creationId="{9EC27BF6-CC3D-6DBB-0050-954F4245B6A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06C288-D914-44A0-A220-2809C09F1F66}" type="datetimeFigureOut">
              <a:rPr lang="en-US" smtClean="0"/>
              <a:t>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8EE1E-E73A-4F92-B082-85118239E880}" type="slidenum">
              <a:rPr lang="en-US" smtClean="0"/>
              <a:t>‹#›</a:t>
            </a:fld>
            <a:endParaRPr lang="en-US"/>
          </a:p>
        </p:txBody>
      </p:sp>
    </p:spTree>
    <p:extLst>
      <p:ext uri="{BB962C8B-B14F-4D97-AF65-F5344CB8AC3E}">
        <p14:creationId xmlns:p14="http://schemas.microsoft.com/office/powerpoint/2010/main" val="5856785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4AB14-2711-4A3F-A910-0B89C385DB7D}"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53CC5-34A2-4C2C-B6D3-4356A0DD4567}" type="slidenum">
              <a:rPr lang="en-US" smtClean="0"/>
              <a:t>‹#›</a:t>
            </a:fld>
            <a:endParaRPr lang="en-US"/>
          </a:p>
        </p:txBody>
      </p:sp>
    </p:spTree>
    <p:extLst>
      <p:ext uri="{BB962C8B-B14F-4D97-AF65-F5344CB8AC3E}">
        <p14:creationId xmlns:p14="http://schemas.microsoft.com/office/powerpoint/2010/main" val="14144436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a:t>
            </a:fld>
            <a:endParaRPr lang="en-US"/>
          </a:p>
        </p:txBody>
      </p:sp>
    </p:spTree>
    <p:extLst>
      <p:ext uri="{BB962C8B-B14F-4D97-AF65-F5344CB8AC3E}">
        <p14:creationId xmlns:p14="http://schemas.microsoft.com/office/powerpoint/2010/main" val="4220665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0725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a:t>
            </a:fld>
            <a:endParaRPr lang="en-US"/>
          </a:p>
        </p:txBody>
      </p:sp>
    </p:spTree>
    <p:extLst>
      <p:ext uri="{BB962C8B-B14F-4D97-AF65-F5344CB8AC3E}">
        <p14:creationId xmlns:p14="http://schemas.microsoft.com/office/powerpoint/2010/main" val="125953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20725"/>
            <a:ext cx="6400800" cy="3600450"/>
          </a:xfrm>
          <a:ln/>
        </p:spPr>
      </p:sp>
      <p:sp>
        <p:nvSpPr>
          <p:cNvPr id="47107" name="Notes Placeholder 2"/>
          <p:cNvSpPr>
            <a:spLocks noGrp="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421426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9022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366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5261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48359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633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457200" y="720725"/>
            <a:ext cx="6400800" cy="3600450"/>
          </a:xfrm>
          <a:ln/>
        </p:spPr>
      </p:sp>
      <p:sp>
        <p:nvSpPr>
          <p:cNvPr id="52227" name="Notes Placeholder 2"/>
          <p:cNvSpPr>
            <a:spLocks noGrp="1"/>
          </p:cNvSpPr>
          <p:nvPr>
            <p:ph type="body" idx="1"/>
          </p:nvPr>
        </p:nvSpPr>
        <p:spPr>
          <a:noFill/>
          <a:ln/>
        </p:spPr>
        <p:txBody>
          <a:bodyPr/>
          <a:lstStyle/>
          <a:p>
            <a:r>
              <a:rPr lang="en-US">
                <a:latin typeface="Arial" charset="0"/>
              </a:rPr>
              <a:t>For any search problem, you know the goal.  Now, you have an idea of how far away you are from the goal.</a:t>
            </a:r>
          </a:p>
        </p:txBody>
      </p:sp>
    </p:spTree>
    <p:extLst>
      <p:ext uri="{BB962C8B-B14F-4D97-AF65-F5344CB8AC3E}">
        <p14:creationId xmlns:p14="http://schemas.microsoft.com/office/powerpoint/2010/main" val="3992496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8CA454-0CD1-4A13-9F12-AB2C4E12E4FF}"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95555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9461F0-60DC-41A6-8441-8633E8217DC3}"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84745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8A7F7-D989-4345-94E9-3379C9034367}"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671199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0FE018-55CF-44E2-B7C0-B2195CB4B31D}"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2744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9D1B70-9A2B-45EC-A8BF-23CD2EFB40E1}"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2775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308E8D-3B77-4BA9-878F-4FE2D906592E}"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3775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C0D069-B941-4BCE-B54E-3434F3A2BFAC}" type="datetime1">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312869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6928A9-81BD-4A4E-BE93-7FE2AA02B049}" type="datetime1">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386944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C852F-16C1-461B-8440-F755BBAEAE18}" type="datetime1">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413560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B6B412-F0A1-4C38-B826-674607468632}"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45276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3DF131-D558-413A-9CD9-8666F4EAA722}"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274AA4-8CB9-4418-A1AA-B521F6DF3189}" type="slidenum">
              <a:rPr lang="en-US" smtClean="0"/>
              <a:t>‹#›</a:t>
            </a:fld>
            <a:endParaRPr lang="en-US"/>
          </a:p>
        </p:txBody>
      </p:sp>
    </p:spTree>
    <p:extLst>
      <p:ext uri="{BB962C8B-B14F-4D97-AF65-F5344CB8AC3E}">
        <p14:creationId xmlns:p14="http://schemas.microsoft.com/office/powerpoint/2010/main" val="269415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07EC8-92A3-4192-A760-9BCA6242C441}" type="datetime1">
              <a:rPr lang="en-US" smtClean="0"/>
              <a:t>11/5/2023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4AA4-8CB9-4418-A1AA-B521F6DF3189}" type="slidenum">
              <a:rPr lang="en-US" smtClean="0"/>
              <a:t>‹#›</a:t>
            </a:fld>
            <a:endParaRPr lang="en-US"/>
          </a:p>
        </p:txBody>
      </p:sp>
    </p:spTree>
    <p:extLst>
      <p:ext uri="{BB962C8B-B14F-4D97-AF65-F5344CB8AC3E}">
        <p14:creationId xmlns:p14="http://schemas.microsoft.com/office/powerpoint/2010/main" val="1313806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22.wmf"/><Relationship Id="rId4" Type="http://schemas.openxmlformats.org/officeDocument/2006/relationships/image" Target="../media/image21.wmf"/></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22" y="821634"/>
            <a:ext cx="9144000" cy="1416119"/>
          </a:xfrm>
        </p:spPr>
        <p:txBody>
          <a:bodyPr/>
          <a:lstStyle/>
          <a:p>
            <a:r>
              <a:rPr lang="en-US" dirty="0"/>
              <a:t>Informed Search</a:t>
            </a:r>
          </a:p>
        </p:txBody>
      </p:sp>
      <p:sp>
        <p:nvSpPr>
          <p:cNvPr id="3" name="Subtitle 2"/>
          <p:cNvSpPr>
            <a:spLocks noGrp="1"/>
          </p:cNvSpPr>
          <p:nvPr>
            <p:ph type="subTitle" idx="1"/>
          </p:nvPr>
        </p:nvSpPr>
        <p:spPr>
          <a:xfrm>
            <a:off x="1656522" y="2237753"/>
            <a:ext cx="9144000" cy="1655762"/>
          </a:xfrm>
        </p:spPr>
        <p:txBody>
          <a:bodyPr/>
          <a:lstStyle/>
          <a:p>
            <a:r>
              <a:rPr lang="en-US" dirty="0"/>
              <a:t>Heuristics Search</a:t>
            </a:r>
          </a:p>
        </p:txBody>
      </p:sp>
      <p:pic>
        <p:nvPicPr>
          <p:cNvPr id="4" name="Picture 3"/>
          <p:cNvPicPr>
            <a:picLocks noChangeAspect="1"/>
          </p:cNvPicPr>
          <p:nvPr/>
        </p:nvPicPr>
        <p:blipFill>
          <a:blip r:embed="rId2"/>
          <a:stretch>
            <a:fillRect/>
          </a:stretch>
        </p:blipFill>
        <p:spPr>
          <a:xfrm>
            <a:off x="2723018" y="2946365"/>
            <a:ext cx="7011008" cy="3511600"/>
          </a:xfrm>
          <a:prstGeom prst="rect">
            <a:avLst/>
          </a:prstGeom>
        </p:spPr>
      </p:pic>
    </p:spTree>
    <p:extLst>
      <p:ext uri="{BB962C8B-B14F-4D97-AF65-F5344CB8AC3E}">
        <p14:creationId xmlns:p14="http://schemas.microsoft.com/office/powerpoint/2010/main" val="176707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r>
              <a:rPr lang="en-US" altLang="x-none" dirty="0"/>
              <a:t>Using problem specific knowledge to aid searching</a:t>
            </a:r>
            <a:endParaRPr lang="en-GB" altLang="x-none" dirty="0"/>
          </a:p>
        </p:txBody>
      </p:sp>
      <p:sp>
        <p:nvSpPr>
          <p:cNvPr id="160771" name="Rectangle 3"/>
          <p:cNvSpPr>
            <a:spLocks noGrp="1" noChangeArrowheads="1"/>
          </p:cNvSpPr>
          <p:nvPr>
            <p:ph idx="1"/>
          </p:nvPr>
        </p:nvSpPr>
        <p:spPr/>
        <p:txBody>
          <a:bodyPr/>
          <a:lstStyle/>
          <a:p>
            <a:r>
              <a:rPr lang="en-US" altLang="x-none" dirty="0"/>
              <a:t>With knowledge, one can search the state space as if he was given “</a:t>
            </a:r>
            <a:r>
              <a:rPr lang="en-US" altLang="x-none" dirty="0">
                <a:solidFill>
                  <a:srgbClr val="FF0000"/>
                </a:solidFill>
              </a:rPr>
              <a:t>hints</a:t>
            </a:r>
            <a:r>
              <a:rPr lang="en-US" altLang="x-none" dirty="0"/>
              <a:t>” when exploring a maze.</a:t>
            </a:r>
          </a:p>
          <a:p>
            <a:pPr lvl="1"/>
            <a:r>
              <a:rPr lang="en-US" altLang="x-none" u="sng" dirty="0">
                <a:solidFill>
                  <a:srgbClr val="FF0000"/>
                </a:solidFill>
              </a:rPr>
              <a:t>Heuristic information</a:t>
            </a:r>
            <a:r>
              <a:rPr lang="en-US" altLang="x-none" dirty="0"/>
              <a:t> in search = Hints</a:t>
            </a:r>
          </a:p>
          <a:p>
            <a:r>
              <a:rPr lang="en-US" altLang="x-none" dirty="0"/>
              <a:t>Leads to dramatic speed up in efficiency. </a:t>
            </a:r>
            <a:endParaRPr lang="en-GB" altLang="x-none" dirty="0"/>
          </a:p>
        </p:txBody>
      </p:sp>
      <p:grpSp>
        <p:nvGrpSpPr>
          <p:cNvPr id="160805" name="Group 37"/>
          <p:cNvGrpSpPr>
            <a:grpSpLocks/>
          </p:cNvGrpSpPr>
          <p:nvPr/>
        </p:nvGrpSpPr>
        <p:grpSpPr bwMode="auto">
          <a:xfrm>
            <a:off x="3657600" y="3962401"/>
            <a:ext cx="5334000" cy="2701925"/>
            <a:chOff x="1104" y="1776"/>
            <a:chExt cx="3408" cy="2222"/>
          </a:xfrm>
        </p:grpSpPr>
        <p:grpSp>
          <p:nvGrpSpPr>
            <p:cNvPr id="160806" name="Group 38"/>
            <p:cNvGrpSpPr>
              <a:grpSpLocks/>
            </p:cNvGrpSpPr>
            <p:nvPr/>
          </p:nvGrpSpPr>
          <p:grpSpPr bwMode="auto">
            <a:xfrm>
              <a:off x="2640" y="1776"/>
              <a:ext cx="336" cy="302"/>
              <a:chOff x="2640" y="1776"/>
              <a:chExt cx="336" cy="302"/>
            </a:xfrm>
          </p:grpSpPr>
          <p:sp>
            <p:nvSpPr>
              <p:cNvPr id="160807" name="Oval 39"/>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08" name="Text Box 40"/>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160809" name="Group 41"/>
            <p:cNvGrpSpPr>
              <a:grpSpLocks/>
            </p:cNvGrpSpPr>
            <p:nvPr/>
          </p:nvGrpSpPr>
          <p:grpSpPr bwMode="auto">
            <a:xfrm>
              <a:off x="1536" y="2208"/>
              <a:ext cx="336" cy="302"/>
              <a:chOff x="2640" y="1776"/>
              <a:chExt cx="336" cy="302"/>
            </a:xfrm>
          </p:grpSpPr>
          <p:sp>
            <p:nvSpPr>
              <p:cNvPr id="160810" name="Oval 42"/>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11" name="Text Box 43"/>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160812" name="Group 44"/>
            <p:cNvGrpSpPr>
              <a:grpSpLocks/>
            </p:cNvGrpSpPr>
            <p:nvPr/>
          </p:nvGrpSpPr>
          <p:grpSpPr bwMode="auto">
            <a:xfrm>
              <a:off x="2352" y="2208"/>
              <a:ext cx="336" cy="302"/>
              <a:chOff x="2640" y="1776"/>
              <a:chExt cx="336" cy="302"/>
            </a:xfrm>
          </p:grpSpPr>
          <p:sp>
            <p:nvSpPr>
              <p:cNvPr id="160813" name="Oval 45"/>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14" name="Text Box 46"/>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160815" name="Group 47"/>
            <p:cNvGrpSpPr>
              <a:grpSpLocks/>
            </p:cNvGrpSpPr>
            <p:nvPr/>
          </p:nvGrpSpPr>
          <p:grpSpPr bwMode="auto">
            <a:xfrm>
              <a:off x="4176" y="2208"/>
              <a:ext cx="336" cy="302"/>
              <a:chOff x="2640" y="1776"/>
              <a:chExt cx="336" cy="302"/>
            </a:xfrm>
          </p:grpSpPr>
          <p:sp>
            <p:nvSpPr>
              <p:cNvPr id="160816" name="Oval 48"/>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17" name="Text Box 49"/>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160818" name="Group 50"/>
            <p:cNvGrpSpPr>
              <a:grpSpLocks/>
            </p:cNvGrpSpPr>
            <p:nvPr/>
          </p:nvGrpSpPr>
          <p:grpSpPr bwMode="auto">
            <a:xfrm>
              <a:off x="3168" y="2208"/>
              <a:ext cx="336" cy="302"/>
              <a:chOff x="2640" y="1776"/>
              <a:chExt cx="336" cy="302"/>
            </a:xfrm>
          </p:grpSpPr>
          <p:sp>
            <p:nvSpPr>
              <p:cNvPr id="160819" name="Oval 51"/>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20" name="Text Box 52"/>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grpSp>
          <p:nvGrpSpPr>
            <p:cNvPr id="160821" name="Group 53"/>
            <p:cNvGrpSpPr>
              <a:grpSpLocks/>
            </p:cNvGrpSpPr>
            <p:nvPr/>
          </p:nvGrpSpPr>
          <p:grpSpPr bwMode="auto">
            <a:xfrm>
              <a:off x="1104" y="2640"/>
              <a:ext cx="336" cy="302"/>
              <a:chOff x="2640" y="1776"/>
              <a:chExt cx="336" cy="302"/>
            </a:xfrm>
          </p:grpSpPr>
          <p:sp>
            <p:nvSpPr>
              <p:cNvPr id="160822" name="Oval 54"/>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23" name="Text Box 55"/>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160824" name="Group 56"/>
            <p:cNvGrpSpPr>
              <a:grpSpLocks/>
            </p:cNvGrpSpPr>
            <p:nvPr/>
          </p:nvGrpSpPr>
          <p:grpSpPr bwMode="auto">
            <a:xfrm>
              <a:off x="1872" y="2640"/>
              <a:ext cx="336" cy="302"/>
              <a:chOff x="2640" y="1776"/>
              <a:chExt cx="336" cy="302"/>
            </a:xfrm>
          </p:grpSpPr>
          <p:sp>
            <p:nvSpPr>
              <p:cNvPr id="160825" name="Oval 57"/>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26" name="Text Box 58"/>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160827" name="Group 59"/>
            <p:cNvGrpSpPr>
              <a:grpSpLocks/>
            </p:cNvGrpSpPr>
            <p:nvPr/>
          </p:nvGrpSpPr>
          <p:grpSpPr bwMode="auto">
            <a:xfrm>
              <a:off x="2592" y="2640"/>
              <a:ext cx="336" cy="302"/>
              <a:chOff x="2640" y="1776"/>
              <a:chExt cx="336" cy="302"/>
            </a:xfrm>
          </p:grpSpPr>
          <p:sp>
            <p:nvSpPr>
              <p:cNvPr id="160828" name="Oval 60"/>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29" name="Text Box 61"/>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dirty="0"/>
                  <a:t>H</a:t>
                </a:r>
                <a:endParaRPr lang="en-GB" altLang="x-none" dirty="0"/>
              </a:p>
            </p:txBody>
          </p:sp>
        </p:grpSp>
        <p:grpSp>
          <p:nvGrpSpPr>
            <p:cNvPr id="160830" name="Group 62"/>
            <p:cNvGrpSpPr>
              <a:grpSpLocks/>
            </p:cNvGrpSpPr>
            <p:nvPr/>
          </p:nvGrpSpPr>
          <p:grpSpPr bwMode="auto">
            <a:xfrm>
              <a:off x="3072" y="2640"/>
              <a:ext cx="336" cy="302"/>
              <a:chOff x="2640" y="1776"/>
              <a:chExt cx="336" cy="302"/>
            </a:xfrm>
          </p:grpSpPr>
          <p:sp>
            <p:nvSpPr>
              <p:cNvPr id="160831" name="Oval 63"/>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32" name="Text Box 64"/>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grpSp>
          <p:nvGrpSpPr>
            <p:cNvPr id="160833" name="Group 65"/>
            <p:cNvGrpSpPr>
              <a:grpSpLocks/>
            </p:cNvGrpSpPr>
            <p:nvPr/>
          </p:nvGrpSpPr>
          <p:grpSpPr bwMode="auto">
            <a:xfrm>
              <a:off x="3696" y="2640"/>
              <a:ext cx="336" cy="302"/>
              <a:chOff x="2640" y="1776"/>
              <a:chExt cx="336" cy="302"/>
            </a:xfrm>
          </p:grpSpPr>
          <p:sp>
            <p:nvSpPr>
              <p:cNvPr id="160834" name="Oval 66"/>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35" name="Text Box 67"/>
              <p:cNvSpPr txBox="1">
                <a:spLocks noChangeArrowheads="1"/>
              </p:cNvSpPr>
              <p:nvPr/>
            </p:nvSpPr>
            <p:spPr bwMode="auto">
              <a:xfrm>
                <a:off x="2736" y="177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J</a:t>
                </a:r>
                <a:endParaRPr lang="en-GB" altLang="x-none"/>
              </a:p>
            </p:txBody>
          </p:sp>
        </p:grpSp>
        <p:grpSp>
          <p:nvGrpSpPr>
            <p:cNvPr id="160836" name="Group 68"/>
            <p:cNvGrpSpPr>
              <a:grpSpLocks/>
            </p:cNvGrpSpPr>
            <p:nvPr/>
          </p:nvGrpSpPr>
          <p:grpSpPr bwMode="auto">
            <a:xfrm>
              <a:off x="1536" y="3168"/>
              <a:ext cx="336" cy="301"/>
              <a:chOff x="2640" y="1776"/>
              <a:chExt cx="336" cy="301"/>
            </a:xfrm>
          </p:grpSpPr>
          <p:sp>
            <p:nvSpPr>
              <p:cNvPr id="160837" name="Oval 69"/>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38" name="Text Box 70"/>
              <p:cNvSpPr txBox="1">
                <a:spLocks noChangeArrowheads="1"/>
              </p:cNvSpPr>
              <p:nvPr/>
            </p:nvSpPr>
            <p:spPr bwMode="auto">
              <a:xfrm>
                <a:off x="2736" y="1776"/>
                <a:ext cx="24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K</a:t>
                </a:r>
                <a:endParaRPr lang="en-GB" altLang="x-none"/>
              </a:p>
            </p:txBody>
          </p:sp>
        </p:grpSp>
        <p:grpSp>
          <p:nvGrpSpPr>
            <p:cNvPr id="160839" name="Group 71"/>
            <p:cNvGrpSpPr>
              <a:grpSpLocks/>
            </p:cNvGrpSpPr>
            <p:nvPr/>
          </p:nvGrpSpPr>
          <p:grpSpPr bwMode="auto">
            <a:xfrm>
              <a:off x="2160" y="3168"/>
              <a:ext cx="336" cy="301"/>
              <a:chOff x="2640" y="1776"/>
              <a:chExt cx="336" cy="301"/>
            </a:xfrm>
          </p:grpSpPr>
          <p:sp>
            <p:nvSpPr>
              <p:cNvPr id="160840" name="Oval 72"/>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41" name="Text Box 73"/>
              <p:cNvSpPr txBox="1">
                <a:spLocks noChangeArrowheads="1"/>
              </p:cNvSpPr>
              <p:nvPr/>
            </p:nvSpPr>
            <p:spPr bwMode="auto">
              <a:xfrm>
                <a:off x="2736" y="1776"/>
                <a:ext cx="24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L</a:t>
                </a:r>
                <a:endParaRPr lang="en-GB" altLang="x-none"/>
              </a:p>
            </p:txBody>
          </p:sp>
        </p:grpSp>
        <p:sp>
          <p:nvSpPr>
            <p:cNvPr id="160842" name="Oval 74"/>
            <p:cNvSpPr>
              <a:spLocks noChangeArrowheads="1"/>
            </p:cNvSpPr>
            <p:nvPr/>
          </p:nvSpPr>
          <p:spPr bwMode="auto">
            <a:xfrm>
              <a:off x="2160" y="3696"/>
              <a:ext cx="336" cy="240"/>
            </a:xfrm>
            <a:prstGeom prst="ellipse">
              <a:avLst/>
            </a:prstGeom>
            <a:solidFill>
              <a:srgbClr val="FF0000"/>
            </a:solidFill>
            <a:ln w="38100" cmpd="dbl">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43" name="Text Box 75"/>
            <p:cNvSpPr txBox="1">
              <a:spLocks noChangeArrowheads="1"/>
            </p:cNvSpPr>
            <p:nvPr/>
          </p:nvSpPr>
          <p:spPr bwMode="auto">
            <a:xfrm>
              <a:off x="2256" y="3696"/>
              <a:ext cx="2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1275" cmpd="dbl">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i="1"/>
                <a:t>O</a:t>
              </a:r>
              <a:endParaRPr lang="en-GB" altLang="x-none" b="1" i="1"/>
            </a:p>
          </p:txBody>
        </p:sp>
        <p:sp>
          <p:nvSpPr>
            <p:cNvPr id="160844" name="Line 76"/>
            <p:cNvSpPr>
              <a:spLocks noChangeShapeType="1"/>
            </p:cNvSpPr>
            <p:nvPr/>
          </p:nvSpPr>
          <p:spPr bwMode="auto">
            <a:xfrm flipH="1">
              <a:off x="1776" y="2016"/>
              <a:ext cx="100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45" name="Line 77"/>
            <p:cNvSpPr>
              <a:spLocks noChangeShapeType="1"/>
            </p:cNvSpPr>
            <p:nvPr/>
          </p:nvSpPr>
          <p:spPr bwMode="auto">
            <a:xfrm flipH="1">
              <a:off x="2592" y="2016"/>
              <a:ext cx="19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46" name="Line 78"/>
            <p:cNvSpPr>
              <a:spLocks noChangeShapeType="1"/>
            </p:cNvSpPr>
            <p:nvPr/>
          </p:nvSpPr>
          <p:spPr bwMode="auto">
            <a:xfrm>
              <a:off x="2784" y="2016"/>
              <a:ext cx="48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47" name="Line 79"/>
            <p:cNvSpPr>
              <a:spLocks noChangeShapeType="1"/>
            </p:cNvSpPr>
            <p:nvPr/>
          </p:nvSpPr>
          <p:spPr bwMode="auto">
            <a:xfrm>
              <a:off x="2784" y="2016"/>
              <a:ext cx="15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48" name="Line 80"/>
            <p:cNvSpPr>
              <a:spLocks noChangeShapeType="1"/>
            </p:cNvSpPr>
            <p:nvPr/>
          </p:nvSpPr>
          <p:spPr bwMode="auto">
            <a:xfrm flipH="1">
              <a:off x="1296" y="2448"/>
              <a:ext cx="38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49" name="Line 81"/>
            <p:cNvSpPr>
              <a:spLocks noChangeShapeType="1"/>
            </p:cNvSpPr>
            <p:nvPr/>
          </p:nvSpPr>
          <p:spPr bwMode="auto">
            <a:xfrm>
              <a:off x="1680" y="2448"/>
              <a:ext cx="33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50" name="Line 82"/>
            <p:cNvSpPr>
              <a:spLocks noChangeShapeType="1"/>
            </p:cNvSpPr>
            <p:nvPr/>
          </p:nvSpPr>
          <p:spPr bwMode="auto">
            <a:xfrm>
              <a:off x="2592" y="2448"/>
              <a:ext cx="9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51" name="Line 83"/>
            <p:cNvSpPr>
              <a:spLocks noChangeShapeType="1"/>
            </p:cNvSpPr>
            <p:nvPr/>
          </p:nvSpPr>
          <p:spPr bwMode="auto">
            <a:xfrm flipH="1">
              <a:off x="3216" y="2448"/>
              <a:ext cx="14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52" name="Line 84"/>
            <p:cNvSpPr>
              <a:spLocks noChangeShapeType="1"/>
            </p:cNvSpPr>
            <p:nvPr/>
          </p:nvSpPr>
          <p:spPr bwMode="auto">
            <a:xfrm>
              <a:off x="3360" y="2448"/>
              <a:ext cx="43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53" name="Line 85"/>
            <p:cNvSpPr>
              <a:spLocks noChangeShapeType="1"/>
            </p:cNvSpPr>
            <p:nvPr/>
          </p:nvSpPr>
          <p:spPr bwMode="auto">
            <a:xfrm flipH="1">
              <a:off x="1728" y="2880"/>
              <a:ext cx="33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54" name="Line 86"/>
            <p:cNvSpPr>
              <a:spLocks noChangeShapeType="1"/>
            </p:cNvSpPr>
            <p:nvPr/>
          </p:nvSpPr>
          <p:spPr bwMode="auto">
            <a:xfrm>
              <a:off x="2064" y="2880"/>
              <a:ext cx="24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0855" name="Group 87"/>
            <p:cNvGrpSpPr>
              <a:grpSpLocks/>
            </p:cNvGrpSpPr>
            <p:nvPr/>
          </p:nvGrpSpPr>
          <p:grpSpPr bwMode="auto">
            <a:xfrm>
              <a:off x="3120" y="3168"/>
              <a:ext cx="336" cy="301"/>
              <a:chOff x="2640" y="1776"/>
              <a:chExt cx="336" cy="301"/>
            </a:xfrm>
          </p:grpSpPr>
          <p:sp>
            <p:nvSpPr>
              <p:cNvPr id="160856" name="Oval 88"/>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57" name="Text Box 89"/>
              <p:cNvSpPr txBox="1">
                <a:spLocks noChangeArrowheads="1"/>
              </p:cNvSpPr>
              <p:nvPr/>
            </p:nvSpPr>
            <p:spPr bwMode="auto">
              <a:xfrm>
                <a:off x="2736" y="1776"/>
                <a:ext cx="24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M</a:t>
                </a:r>
                <a:endParaRPr lang="en-GB" altLang="x-none"/>
              </a:p>
            </p:txBody>
          </p:sp>
        </p:grpSp>
        <p:grpSp>
          <p:nvGrpSpPr>
            <p:cNvPr id="160858" name="Group 90"/>
            <p:cNvGrpSpPr>
              <a:grpSpLocks/>
            </p:cNvGrpSpPr>
            <p:nvPr/>
          </p:nvGrpSpPr>
          <p:grpSpPr bwMode="auto">
            <a:xfrm>
              <a:off x="3840" y="3120"/>
              <a:ext cx="336" cy="301"/>
              <a:chOff x="2640" y="1776"/>
              <a:chExt cx="336" cy="301"/>
            </a:xfrm>
          </p:grpSpPr>
          <p:sp>
            <p:nvSpPr>
              <p:cNvPr id="160859" name="Oval 91"/>
              <p:cNvSpPr>
                <a:spLocks noChangeArrowheads="1"/>
              </p:cNvSpPr>
              <p:nvPr/>
            </p:nvSpPr>
            <p:spPr bwMode="auto">
              <a:xfrm>
                <a:off x="2640" y="1776"/>
                <a:ext cx="336"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60" name="Text Box 92"/>
              <p:cNvSpPr txBox="1">
                <a:spLocks noChangeArrowheads="1"/>
              </p:cNvSpPr>
              <p:nvPr/>
            </p:nvSpPr>
            <p:spPr bwMode="auto">
              <a:xfrm>
                <a:off x="2736" y="1776"/>
                <a:ext cx="24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N</a:t>
                </a:r>
                <a:endParaRPr lang="en-GB" altLang="x-none"/>
              </a:p>
            </p:txBody>
          </p:sp>
        </p:grpSp>
        <p:sp>
          <p:nvSpPr>
            <p:cNvPr id="160861" name="Line 93"/>
            <p:cNvSpPr>
              <a:spLocks noChangeShapeType="1"/>
            </p:cNvSpPr>
            <p:nvPr/>
          </p:nvSpPr>
          <p:spPr bwMode="auto">
            <a:xfrm>
              <a:off x="3264" y="2880"/>
              <a:ext cx="4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62" name="Line 94"/>
            <p:cNvSpPr>
              <a:spLocks noChangeShapeType="1"/>
            </p:cNvSpPr>
            <p:nvPr/>
          </p:nvSpPr>
          <p:spPr bwMode="auto">
            <a:xfrm>
              <a:off x="3936" y="2880"/>
              <a:ext cx="4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863" name="Line 95"/>
            <p:cNvSpPr>
              <a:spLocks noChangeShapeType="1"/>
            </p:cNvSpPr>
            <p:nvPr/>
          </p:nvSpPr>
          <p:spPr bwMode="auto">
            <a:xfrm flipH="1">
              <a:off x="2304" y="3408"/>
              <a:ext cx="4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0864" name="Oval 96"/>
          <p:cNvSpPr>
            <a:spLocks noChangeArrowheads="1"/>
          </p:cNvSpPr>
          <p:nvPr/>
        </p:nvSpPr>
        <p:spPr bwMode="auto">
          <a:xfrm>
            <a:off x="3581400" y="3886200"/>
            <a:ext cx="2514600" cy="2971800"/>
          </a:xfrm>
          <a:prstGeom prst="ellipse">
            <a:avLst/>
          </a:prstGeom>
          <a:noFill/>
          <a:ln w="5715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865" name="Text Box 97"/>
          <p:cNvSpPr txBox="1">
            <a:spLocks noChangeArrowheads="1"/>
          </p:cNvSpPr>
          <p:nvPr/>
        </p:nvSpPr>
        <p:spPr bwMode="auto">
          <a:xfrm>
            <a:off x="1600201" y="4724401"/>
            <a:ext cx="21679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x-none" sz="2400" dirty="0"/>
              <a:t>Search only in this </a:t>
            </a:r>
            <a:r>
              <a:rPr lang="en-US" altLang="x-none" sz="2400" dirty="0" err="1"/>
              <a:t>subtree</a:t>
            </a:r>
            <a:r>
              <a:rPr lang="en-US" altLang="x-none" sz="2400" dirty="0"/>
              <a:t>!!</a:t>
            </a:r>
            <a:endParaRPr lang="en-GB" altLang="x-none" sz="2400" dirty="0"/>
          </a:p>
        </p:txBody>
      </p:sp>
    </p:spTree>
    <p:extLst>
      <p:ext uri="{BB962C8B-B14F-4D97-AF65-F5344CB8AC3E}">
        <p14:creationId xmlns:p14="http://schemas.microsoft.com/office/powerpoint/2010/main" val="316646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5E74-65CD-9D1B-A0B6-367770C0A1E2}"/>
              </a:ext>
            </a:extLst>
          </p:cNvPr>
          <p:cNvSpPr>
            <a:spLocks noGrp="1"/>
          </p:cNvSpPr>
          <p:nvPr>
            <p:ph type="title"/>
          </p:nvPr>
        </p:nvSpPr>
        <p:spPr/>
        <p:txBody>
          <a:bodyPr/>
          <a:lstStyle/>
          <a:p>
            <a:r>
              <a:rPr lang="en-US" dirty="0"/>
              <a:t>Introduction</a:t>
            </a:r>
            <a:endParaRPr lang="en-PK" dirty="0"/>
          </a:p>
        </p:txBody>
      </p:sp>
      <p:sp>
        <p:nvSpPr>
          <p:cNvPr id="5" name="TextBox 4">
            <a:extLst>
              <a:ext uri="{FF2B5EF4-FFF2-40B4-BE49-F238E27FC236}">
                <a16:creationId xmlns:a16="http://schemas.microsoft.com/office/drawing/2014/main" id="{B506F9B5-66F9-B192-11A4-ED4D6B427C02}"/>
              </a:ext>
            </a:extLst>
          </p:cNvPr>
          <p:cNvSpPr txBox="1"/>
          <p:nvPr/>
        </p:nvSpPr>
        <p:spPr>
          <a:xfrm>
            <a:off x="641022" y="1652867"/>
            <a:ext cx="11161336" cy="3416320"/>
          </a:xfrm>
          <a:prstGeom prst="rect">
            <a:avLst/>
          </a:prstGeom>
          <a:noFill/>
        </p:spPr>
        <p:txBody>
          <a:bodyPr wrap="square">
            <a:spAutoFit/>
          </a:bodyPr>
          <a:lstStyle/>
          <a:p>
            <a:pPr algn="l"/>
            <a:r>
              <a:rPr lang="en-US" sz="2400" b="0" i="0" dirty="0">
                <a:solidFill>
                  <a:srgbClr val="374151"/>
                </a:solidFill>
                <a:effectLst/>
                <a:latin typeface="Söhne"/>
              </a:rPr>
              <a:t>Heuristic search is a problem-solving technique used in artificial intelligence to efficiently explore a search space and find the optimal or near-optimal solution. It involves using heuristic functions or rules of thumb to guide the search algorithm towards the most promising branches of the search space.</a:t>
            </a:r>
          </a:p>
          <a:p>
            <a:pPr algn="l"/>
            <a:endParaRPr lang="en-US" sz="2400" b="0" i="0" dirty="0">
              <a:solidFill>
                <a:srgbClr val="374151"/>
              </a:solidFill>
              <a:effectLst/>
              <a:latin typeface="Söhne"/>
            </a:endParaRPr>
          </a:p>
          <a:p>
            <a:pPr algn="l"/>
            <a:endParaRPr lang="en-US" sz="2400" dirty="0">
              <a:solidFill>
                <a:srgbClr val="374151"/>
              </a:solidFill>
              <a:latin typeface="Söhne"/>
            </a:endParaRPr>
          </a:p>
          <a:p>
            <a:pPr algn="l"/>
            <a:r>
              <a:rPr lang="en-US" sz="2400" b="0" i="0" dirty="0">
                <a:solidFill>
                  <a:srgbClr val="374151"/>
                </a:solidFill>
                <a:effectLst/>
                <a:latin typeface="Söhne"/>
              </a:rPr>
              <a:t>Heuristic search is widely used in various applications, including game playing, route planning, scheduling, and robotics, where the search space is too large to explore exhaustively.</a:t>
            </a:r>
          </a:p>
        </p:txBody>
      </p:sp>
    </p:spTree>
    <p:extLst>
      <p:ext uri="{BB962C8B-B14F-4D97-AF65-F5344CB8AC3E}">
        <p14:creationId xmlns:p14="http://schemas.microsoft.com/office/powerpoint/2010/main" val="202339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Heuristics?</a:t>
            </a:r>
          </a:p>
        </p:txBody>
      </p:sp>
      <p:sp>
        <p:nvSpPr>
          <p:cNvPr id="3" name="Content Placeholder 2"/>
          <p:cNvSpPr>
            <a:spLocks noGrp="1"/>
          </p:cNvSpPr>
          <p:nvPr>
            <p:ph idx="1"/>
          </p:nvPr>
        </p:nvSpPr>
        <p:spPr/>
        <p:txBody>
          <a:bodyPr/>
          <a:lstStyle/>
          <a:p>
            <a:r>
              <a:rPr lang="en-US" dirty="0"/>
              <a:t>Heuristics are know-hows obtained through a lot of experiences.</a:t>
            </a:r>
          </a:p>
          <a:p>
            <a:r>
              <a:rPr lang="en-US" dirty="0"/>
              <a:t>Heuristics often enable us to make decisions quickly without thinking deeply about the reasons.</a:t>
            </a:r>
          </a:p>
          <a:p>
            <a:r>
              <a:rPr lang="en-US" dirty="0"/>
              <a:t>The more experiences we have, the better the heuristics will be.</a:t>
            </a:r>
          </a:p>
        </p:txBody>
      </p:sp>
    </p:spTree>
    <p:extLst>
      <p:ext uri="{BB962C8B-B14F-4D97-AF65-F5344CB8AC3E}">
        <p14:creationId xmlns:p14="http://schemas.microsoft.com/office/powerpoint/2010/main" val="1018633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Heuristics are used?</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AI problem solvers employ heuristics in two basic situations:</a:t>
            </a:r>
          </a:p>
          <a:p>
            <a:pPr marL="514350" indent="-514350">
              <a:buFont typeface="+mj-lt"/>
              <a:buAutoNum type="arabicPeriod"/>
            </a:pPr>
            <a:r>
              <a:rPr lang="en-US" dirty="0"/>
              <a:t>A </a:t>
            </a:r>
            <a:r>
              <a:rPr lang="en-US" b="1" dirty="0"/>
              <a:t>problem may not have an exact solution </a:t>
            </a:r>
            <a:r>
              <a:rPr lang="en-US" dirty="0"/>
              <a:t>because of inherent ambiguities in the problem statement or available data. </a:t>
            </a:r>
          </a:p>
          <a:p>
            <a:pPr lvl="1"/>
            <a:r>
              <a:rPr lang="en-US" dirty="0"/>
              <a:t>Medical diagnosis: Given symptoms may have several possible causes; </a:t>
            </a:r>
          </a:p>
          <a:p>
            <a:pPr lvl="1"/>
            <a:r>
              <a:rPr lang="en-US" dirty="0"/>
              <a:t>Doctors use heuristics to choose the most likely diagnosis and formulate a treatment plan.</a:t>
            </a:r>
          </a:p>
          <a:p>
            <a:pPr marL="514350" indent="-514350">
              <a:buFont typeface="+mj-lt"/>
              <a:buAutoNum type="arabicPeriod"/>
            </a:pPr>
            <a:r>
              <a:rPr lang="en-US" dirty="0"/>
              <a:t>A problem may have an exact solution, but the </a:t>
            </a:r>
            <a:r>
              <a:rPr lang="en-US" b="1" dirty="0"/>
              <a:t>computational cost of finding it may be prohibitive</a:t>
            </a:r>
            <a:r>
              <a:rPr lang="en-US" dirty="0"/>
              <a:t>.</a:t>
            </a:r>
          </a:p>
          <a:p>
            <a:pPr lvl="1"/>
            <a:r>
              <a:rPr lang="en-US" dirty="0"/>
              <a:t>Chess: state space growth is combinatorically explosive, with the number of possible states increasing with the depth of the search.</a:t>
            </a:r>
          </a:p>
          <a:p>
            <a:pPr lvl="1"/>
            <a:r>
              <a:rPr lang="en-US" dirty="0"/>
              <a:t>Heuristics attack this complexity by guiding the search along the most “promising” path through the space.</a:t>
            </a:r>
          </a:p>
        </p:txBody>
      </p:sp>
    </p:spTree>
    <p:extLst>
      <p:ext uri="{BB962C8B-B14F-4D97-AF65-F5344CB8AC3E}">
        <p14:creationId xmlns:p14="http://schemas.microsoft.com/office/powerpoint/2010/main" val="42037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B3F317-7BED-2E46-095A-F686E5C3FC54}"/>
              </a:ext>
            </a:extLst>
          </p:cNvPr>
          <p:cNvSpPr>
            <a:spLocks noGrp="1"/>
          </p:cNvSpPr>
          <p:nvPr>
            <p:ph type="title"/>
          </p:nvPr>
        </p:nvSpPr>
        <p:spPr/>
        <p:txBody>
          <a:bodyPr/>
          <a:lstStyle/>
          <a:p>
            <a:r>
              <a:rPr lang="en-US" dirty="0"/>
              <a:t>Heuristic function</a:t>
            </a:r>
            <a:endParaRPr lang="en-PK" dirty="0"/>
          </a:p>
        </p:txBody>
      </p:sp>
      <p:sp>
        <p:nvSpPr>
          <p:cNvPr id="7" name="TextBox 6">
            <a:extLst>
              <a:ext uri="{FF2B5EF4-FFF2-40B4-BE49-F238E27FC236}">
                <a16:creationId xmlns:a16="http://schemas.microsoft.com/office/drawing/2014/main" id="{65F8B514-2ED9-B777-05F0-FBAA59B71876}"/>
              </a:ext>
            </a:extLst>
          </p:cNvPr>
          <p:cNvSpPr txBox="1"/>
          <p:nvPr/>
        </p:nvSpPr>
        <p:spPr>
          <a:xfrm>
            <a:off x="838200" y="2138695"/>
            <a:ext cx="10115746" cy="2308324"/>
          </a:xfrm>
          <a:prstGeom prst="rect">
            <a:avLst/>
          </a:prstGeom>
          <a:noFill/>
        </p:spPr>
        <p:txBody>
          <a:bodyPr wrap="square">
            <a:spAutoFit/>
          </a:bodyPr>
          <a:lstStyle/>
          <a:p>
            <a:pPr algn="l"/>
            <a:r>
              <a:rPr lang="en-US" sz="1800" b="0" i="0" dirty="0">
                <a:solidFill>
                  <a:srgbClr val="374151"/>
                </a:solidFill>
                <a:effectLst/>
                <a:latin typeface="Söhne"/>
              </a:rPr>
              <a:t>The heuristic function is a function that estimates the distance or cost from a particular state to the goal state. It helps the search algorithm to evaluate the desirability of a particular node or path based on the estimated distance or cost to the goal state.</a:t>
            </a:r>
          </a:p>
          <a:p>
            <a:pPr algn="l"/>
            <a:endParaRPr lang="en-US" dirty="0">
              <a:solidFill>
                <a:srgbClr val="374151"/>
              </a:solidFill>
              <a:latin typeface="Söhne"/>
            </a:endParaRPr>
          </a:p>
          <a:p>
            <a:pPr algn="l"/>
            <a:endParaRPr lang="en-US" sz="1800" b="0" i="0" dirty="0">
              <a:solidFill>
                <a:srgbClr val="374151"/>
              </a:solidFill>
              <a:effectLst/>
              <a:latin typeface="Söhne"/>
            </a:endParaRPr>
          </a:p>
          <a:p>
            <a:pPr algn="l"/>
            <a:endParaRPr lang="en-US" sz="1800" b="0" i="0" dirty="0">
              <a:solidFill>
                <a:srgbClr val="374151"/>
              </a:solidFill>
              <a:effectLst/>
              <a:latin typeface="Söhne"/>
            </a:endParaRPr>
          </a:p>
          <a:p>
            <a:pPr algn="l"/>
            <a:r>
              <a:rPr lang="en-US" sz="1800" b="0" i="0" dirty="0">
                <a:solidFill>
                  <a:srgbClr val="374151"/>
                </a:solidFill>
                <a:effectLst/>
                <a:latin typeface="Söhne"/>
              </a:rPr>
              <a:t>Heuristic search algorithms include A* search, iterative deepening A*, greedy best search, and hill climbing. These algorithms differ in the way they use the heuristic function to guide the search process.</a:t>
            </a:r>
          </a:p>
        </p:txBody>
      </p:sp>
    </p:spTree>
    <p:extLst>
      <p:ext uri="{BB962C8B-B14F-4D97-AF65-F5344CB8AC3E}">
        <p14:creationId xmlns:p14="http://schemas.microsoft.com/office/powerpoint/2010/main" val="201540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pPr eaLnBrk="1" hangingPunct="1"/>
            <a:r>
              <a:rPr lang="en-US" altLang="en-US" sz="3900" dirty="0"/>
              <a:t>Why heuristic functions work?</a:t>
            </a:r>
            <a:endParaRPr lang="en-GB" altLang="en-US" sz="3900" dirty="0"/>
          </a:p>
        </p:txBody>
      </p:sp>
      <mc:AlternateContent xmlns:mc="http://schemas.openxmlformats.org/markup-compatibility/2006" xmlns:a14="http://schemas.microsoft.com/office/drawing/2010/main">
        <mc:Choice Requires="a14">
          <p:sp>
            <p:nvSpPr>
              <p:cNvPr id="7172" name="Rectangle 3"/>
              <p:cNvSpPr>
                <a:spLocks noGrp="1" noChangeArrowheads="1"/>
              </p:cNvSpPr>
              <p:nvPr>
                <p:ph sz="half" idx="1"/>
              </p:nvPr>
            </p:nvSpPr>
            <p:spPr>
              <a:xfrm>
                <a:off x="838200" y="1825625"/>
                <a:ext cx="10515600" cy="2296121"/>
              </a:xfrm>
            </p:spPr>
            <p:txBody>
              <a:bodyPr>
                <a:normAutofit fontScale="85000" lnSpcReduction="20000"/>
              </a:bodyPr>
              <a:lstStyle/>
              <a:p>
                <a:r>
                  <a:rPr lang="en-US" altLang="en-US" b="1" dirty="0">
                    <a:solidFill>
                      <a:schemeClr val="tx1"/>
                    </a:solidFill>
                    <a:cs typeface="Arial" panose="020B0604020202020204" pitchFamily="34" charset="0"/>
                  </a:rPr>
                  <a:t>Uninformed Search </a:t>
                </a:r>
                <a:r>
                  <a:rPr lang="en-US" altLang="en-US" dirty="0">
                    <a:solidFill>
                      <a:schemeClr val="tx1"/>
                    </a:solidFill>
                    <a:cs typeface="Arial" panose="020B0604020202020204" pitchFamily="34" charset="0"/>
                  </a:rPr>
                  <a:t>: at most </a:t>
                </a:r>
                <a:r>
                  <a:rPr lang="en-US" altLang="en-US" i="1" dirty="0">
                    <a:solidFill>
                      <a:schemeClr val="tx1"/>
                    </a:solidFill>
                    <a:cs typeface="Arial" panose="020B0604020202020204" pitchFamily="34" charset="0"/>
                  </a:rPr>
                  <a:t>b</a:t>
                </a:r>
                <a:r>
                  <a:rPr lang="en-US" altLang="en-US" dirty="0">
                    <a:solidFill>
                      <a:schemeClr val="tx1"/>
                    </a:solidFill>
                    <a:cs typeface="Arial" panose="020B0604020202020204" pitchFamily="34" charset="0"/>
                  </a:rPr>
                  <a:t> choices at each node and a depth of </a:t>
                </a:r>
                <a:r>
                  <a:rPr lang="en-US" altLang="en-US" i="1" dirty="0">
                    <a:solidFill>
                      <a:schemeClr val="tx1"/>
                    </a:solidFill>
                    <a:cs typeface="Arial" panose="020B0604020202020204" pitchFamily="34" charset="0"/>
                  </a:rPr>
                  <a:t>d</a:t>
                </a:r>
                <a:r>
                  <a:rPr lang="en-US" altLang="en-US" dirty="0">
                    <a:solidFill>
                      <a:schemeClr val="tx1"/>
                    </a:solidFill>
                    <a:cs typeface="Arial" panose="020B0604020202020204" pitchFamily="34" charset="0"/>
                  </a:rPr>
                  <a:t> at the goal node</a:t>
                </a:r>
              </a:p>
              <a:p>
                <a:pPr lvl="1">
                  <a:lnSpc>
                    <a:spcPct val="90000"/>
                  </a:lnSpc>
                </a:pPr>
                <a:r>
                  <a:rPr lang="en-US" altLang="en-US" dirty="0">
                    <a:solidFill>
                      <a:schemeClr val="tx1"/>
                    </a:solidFill>
                    <a:cs typeface="Arial" panose="020B0604020202020204" pitchFamily="34" charset="0"/>
                  </a:rPr>
                  <a:t>In the worst case, search around </a:t>
                </a:r>
                <a14:m>
                  <m:oMath xmlns:m="http://schemas.openxmlformats.org/officeDocument/2006/math">
                    <m:r>
                      <a:rPr lang="en-US" altLang="en-US" b="0" i="1" smtClean="0">
                        <a:solidFill>
                          <a:schemeClr val="tx1"/>
                        </a:solidFill>
                        <a:latin typeface="Cambria Math" panose="02040503050406030204" pitchFamily="18" charset="0"/>
                        <a:cs typeface="Arial" panose="020B0604020202020204" pitchFamily="34" charset="0"/>
                      </a:rPr>
                      <m:t>𝑂</m:t>
                    </m:r>
                    <m:d>
                      <m:dPr>
                        <m:ctrlPr>
                          <a:rPr lang="en-US" altLang="en-US" b="0" i="1" smtClean="0">
                            <a:solidFill>
                              <a:schemeClr val="tx1"/>
                            </a:solidFill>
                            <a:latin typeface="Cambria Math" panose="02040503050406030204" pitchFamily="18" charset="0"/>
                            <a:cs typeface="Arial" panose="020B0604020202020204" pitchFamily="34" charset="0"/>
                          </a:rPr>
                        </m:ctrlPr>
                      </m:dPr>
                      <m:e>
                        <m:sSup>
                          <m:sSupPr>
                            <m:ctrlPr>
                              <a:rPr lang="en-US" altLang="en-US" b="0" i="1" smtClean="0">
                                <a:solidFill>
                                  <a:schemeClr val="tx1"/>
                                </a:solidFill>
                                <a:latin typeface="Cambria Math" panose="02040503050406030204" pitchFamily="18" charset="0"/>
                                <a:cs typeface="Arial" panose="020B0604020202020204" pitchFamily="34" charset="0"/>
                              </a:rPr>
                            </m:ctrlPr>
                          </m:sSupPr>
                          <m:e>
                            <m:r>
                              <a:rPr lang="en-US" altLang="en-US" b="0" i="1" smtClean="0">
                                <a:solidFill>
                                  <a:schemeClr val="tx1"/>
                                </a:solidFill>
                                <a:latin typeface="Cambria Math" panose="02040503050406030204" pitchFamily="18" charset="0"/>
                                <a:cs typeface="Arial" panose="020B0604020202020204" pitchFamily="34" charset="0"/>
                              </a:rPr>
                              <m:t>𝑏</m:t>
                            </m:r>
                          </m:e>
                          <m:sup>
                            <m:r>
                              <a:rPr lang="en-US" altLang="en-US" b="0" i="1" smtClean="0">
                                <a:solidFill>
                                  <a:schemeClr val="tx1"/>
                                </a:solidFill>
                                <a:latin typeface="Cambria Math" panose="02040503050406030204" pitchFamily="18" charset="0"/>
                                <a:cs typeface="Arial" panose="020B0604020202020204" pitchFamily="34" charset="0"/>
                              </a:rPr>
                              <m:t>𝑑</m:t>
                            </m:r>
                          </m:sup>
                        </m:sSup>
                      </m:e>
                    </m:d>
                  </m:oMath>
                </a14:m>
                <a:r>
                  <a:rPr lang="en-US" altLang="en-US" dirty="0">
                    <a:solidFill>
                      <a:schemeClr val="tx1"/>
                    </a:solidFill>
                    <a:cs typeface="Arial" panose="020B0604020202020204" pitchFamily="34" charset="0"/>
                  </a:rPr>
                  <a:t> nodes before finding a solution (Exponential Time Complexity).</a:t>
                </a:r>
              </a:p>
              <a:p>
                <a:endParaRPr lang="en-US" altLang="en-US" b="1" dirty="0">
                  <a:solidFill>
                    <a:schemeClr val="tx1"/>
                  </a:solidFill>
                  <a:cs typeface="Arial" panose="020B0604020202020204" pitchFamily="34" charset="0"/>
                </a:endParaRPr>
              </a:p>
              <a:p>
                <a:r>
                  <a:rPr lang="en-US" altLang="en-US" b="1" dirty="0">
                    <a:solidFill>
                      <a:schemeClr val="tx1"/>
                    </a:solidFill>
                    <a:cs typeface="Arial" panose="020B0604020202020204" pitchFamily="34" charset="0"/>
                  </a:rPr>
                  <a:t>Heuristics</a:t>
                </a:r>
                <a:r>
                  <a:rPr lang="en-US" altLang="en-US" dirty="0">
                    <a:solidFill>
                      <a:schemeClr val="tx1"/>
                    </a:solidFill>
                    <a:cs typeface="Arial" panose="020B0604020202020204" pitchFamily="34" charset="0"/>
                  </a:rPr>
                  <a:t> improve the efficiency of search algorithms by reducing the effective branching factor from </a:t>
                </a:r>
                <a:r>
                  <a:rPr lang="en-US" altLang="en-US" i="1" dirty="0">
                    <a:solidFill>
                      <a:schemeClr val="tx1"/>
                    </a:solidFill>
                    <a:cs typeface="Arial" panose="020B0604020202020204" pitchFamily="34" charset="0"/>
                  </a:rPr>
                  <a:t>b</a:t>
                </a:r>
                <a:r>
                  <a:rPr lang="en-US" altLang="en-US" dirty="0">
                    <a:solidFill>
                      <a:schemeClr val="tx1"/>
                    </a:solidFill>
                    <a:cs typeface="Arial" panose="020B0604020202020204" pitchFamily="34" charset="0"/>
                  </a:rPr>
                  <a:t> to (ideally) a lower constant </a:t>
                </a:r>
                <a14:m>
                  <m:oMath xmlns:m="http://schemas.openxmlformats.org/officeDocument/2006/math">
                    <m:sSup>
                      <m:sSupPr>
                        <m:ctrlPr>
                          <a:rPr lang="en-US" altLang="en-US"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chemeClr val="tx1"/>
                            </a:solidFill>
                            <a:latin typeface="Cambria Math" panose="02040503050406030204" pitchFamily="18" charset="0"/>
                            <a:ea typeface="Cambria Math" panose="02040503050406030204" pitchFamily="18" charset="0"/>
                            <a:cs typeface="Arial" panose="020B0604020202020204" pitchFamily="34" charset="0"/>
                          </a:rPr>
                          <m:t>𝑏</m:t>
                        </m:r>
                      </m:e>
                      <m:sup>
                        <m:r>
                          <a:rPr lang="en-US" altLang="en-US" i="1">
                            <a:solidFill>
                              <a:schemeClr val="tx1"/>
                            </a:solidFill>
                            <a:latin typeface="Cambria Math" panose="02040503050406030204" pitchFamily="18" charset="0"/>
                            <a:ea typeface="Cambria Math" panose="02040503050406030204" pitchFamily="18" charset="0"/>
                            <a:cs typeface="Arial" panose="020B0604020202020204" pitchFamily="34" charset="0"/>
                          </a:rPr>
                          <m:t>∗</m:t>
                        </m:r>
                      </m:sup>
                    </m:sSup>
                  </m:oMath>
                </a14:m>
                <a:r>
                  <a:rPr lang="en-US" altLang="en-US" dirty="0">
                    <a:solidFill>
                      <a:schemeClr val="tx1"/>
                    </a:solidFill>
                    <a:cs typeface="Arial" panose="020B0604020202020204" pitchFamily="34" charset="0"/>
                  </a:rPr>
                  <a:t> such that</a:t>
                </a:r>
                <a14:m>
                  <m:oMath xmlns:m="http://schemas.openxmlformats.org/officeDocument/2006/math">
                    <m:r>
                      <a:rPr lang="en-US" altLang="en-US" b="0" i="0" smtClean="0">
                        <a:solidFill>
                          <a:schemeClr val="tx1"/>
                        </a:solidFill>
                        <a:latin typeface="Cambria Math" panose="02040503050406030204" pitchFamily="18" charset="0"/>
                        <a:cs typeface="Arial" panose="020B0604020202020204" pitchFamily="34" charset="0"/>
                      </a:rPr>
                      <m:t> </m:t>
                    </m:r>
                    <m:r>
                      <a:rPr lang="en-US" altLang="en-US" b="0" i="1" smtClean="0">
                        <a:solidFill>
                          <a:schemeClr val="tx1"/>
                        </a:solidFill>
                        <a:latin typeface="Cambria Math" panose="02040503050406030204" pitchFamily="18" charset="0"/>
                        <a:cs typeface="Arial" panose="020B0604020202020204" pitchFamily="34" charset="0"/>
                      </a:rPr>
                      <m:t>1</m:t>
                    </m:r>
                    <m: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𝑏</m:t>
                        </m:r>
                      </m:e>
                      <m:sup>
                        <m: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up>
                    </m:sSup>
                    <m: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en-US"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𝑏</m:t>
                    </m:r>
                  </m:oMath>
                </a14:m>
                <a:endParaRPr lang="en-US" altLang="en-US" dirty="0">
                  <a:solidFill>
                    <a:schemeClr val="tx1"/>
                  </a:solidFill>
                  <a:cs typeface="Arial" panose="020B0604020202020204" pitchFamily="34" charset="0"/>
                </a:endParaRPr>
              </a:p>
            </p:txBody>
          </p:sp>
        </mc:Choice>
        <mc:Fallback xmlns="">
          <p:sp>
            <p:nvSpPr>
              <p:cNvPr id="7172" name="Rectangle 3"/>
              <p:cNvSpPr>
                <a:spLocks noGrp="1" noRot="1" noChangeAspect="1" noMove="1" noResize="1" noEditPoints="1" noAdjustHandles="1" noChangeArrowheads="1" noChangeShapeType="1" noTextEdit="1"/>
              </p:cNvSpPr>
              <p:nvPr>
                <p:ph sz="half" idx="1"/>
              </p:nvPr>
            </p:nvSpPr>
            <p:spPr>
              <a:xfrm>
                <a:off x="838200" y="1825625"/>
                <a:ext cx="10515600" cy="2296121"/>
              </a:xfrm>
              <a:blipFill rotWithShape="0">
                <a:blip r:embed="rId2"/>
                <a:stretch>
                  <a:fillRect l="-812" t="-6101" r="-116" b="-796"/>
                </a:stretch>
              </a:blipFill>
            </p:spPr>
            <p:txBody>
              <a:bodyPr/>
              <a:lstStyle/>
              <a:p>
                <a:r>
                  <a:rPr lang="en-US">
                    <a:noFill/>
                  </a:rPr>
                  <a:t> </a:t>
                </a:r>
              </a:p>
            </p:txBody>
          </p:sp>
        </mc:Fallback>
      </mc:AlternateContent>
      <p:sp>
        <p:nvSpPr>
          <p:cNvPr id="22" name="Content Placeholder 21"/>
          <p:cNvSpPr>
            <a:spLocks noGrp="1"/>
          </p:cNvSpPr>
          <p:nvPr>
            <p:ph sz="half" idx="2"/>
          </p:nvPr>
        </p:nvSpPr>
        <p:spPr>
          <a:xfrm>
            <a:off x="826478" y="4867075"/>
            <a:ext cx="4568687" cy="1292191"/>
          </a:xfrm>
        </p:spPr>
        <p:txBody>
          <a:bodyPr>
            <a:normAutofit fontScale="85000" lnSpcReduction="20000"/>
          </a:bodyPr>
          <a:lstStyle/>
          <a:p>
            <a:r>
              <a:rPr lang="en-US" dirty="0"/>
              <a:t>Guide search </a:t>
            </a:r>
            <a:r>
              <a:rPr lang="en-US" b="1" i="1" dirty="0">
                <a:solidFill>
                  <a:srgbClr val="C00000"/>
                </a:solidFill>
              </a:rPr>
              <a:t>towards the goal </a:t>
            </a:r>
            <a:r>
              <a:rPr lang="en-US" dirty="0"/>
              <a:t>instead of </a:t>
            </a:r>
            <a:r>
              <a:rPr lang="en-US" b="1" i="1" dirty="0">
                <a:solidFill>
                  <a:srgbClr val="C00000"/>
                </a:solidFill>
              </a:rPr>
              <a:t>all over the place</a:t>
            </a:r>
          </a:p>
          <a:p>
            <a:endParaRPr lang="en-US" dirty="0"/>
          </a:p>
        </p:txBody>
      </p:sp>
      <p:sp>
        <p:nvSpPr>
          <p:cNvPr id="26" name="Content Placeholder 1"/>
          <p:cNvSpPr txBox="1">
            <a:spLocks/>
          </p:cNvSpPr>
          <p:nvPr/>
        </p:nvSpPr>
        <p:spPr>
          <a:xfrm>
            <a:off x="5197475" y="276980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7" name="Group 26"/>
          <p:cNvGrpSpPr/>
          <p:nvPr/>
        </p:nvGrpSpPr>
        <p:grpSpPr>
          <a:xfrm>
            <a:off x="8548687" y="3974899"/>
            <a:ext cx="2805113" cy="1771651"/>
            <a:chOff x="8396287" y="1828800"/>
            <a:chExt cx="2805113" cy="1771651"/>
          </a:xfrm>
        </p:grpSpPr>
        <p:sp>
          <p:nvSpPr>
            <p:cNvPr id="28" name="Oval 8"/>
            <p:cNvSpPr>
              <a:spLocks noChangeArrowheads="1"/>
            </p:cNvSpPr>
            <p:nvPr/>
          </p:nvSpPr>
          <p:spPr bwMode="auto">
            <a:xfrm>
              <a:off x="8396287" y="1828800"/>
              <a:ext cx="1912939" cy="1771651"/>
            </a:xfrm>
            <a:prstGeom prst="ellipse">
              <a:avLst/>
            </a:prstGeom>
            <a:solidFill>
              <a:srgbClr val="C0C0C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29" name="Oval 4"/>
            <p:cNvSpPr>
              <a:spLocks noChangeArrowheads="1"/>
            </p:cNvSpPr>
            <p:nvPr/>
          </p:nvSpPr>
          <p:spPr bwMode="auto">
            <a:xfrm>
              <a:off x="9299575" y="2605089"/>
              <a:ext cx="163512" cy="153987"/>
            </a:xfrm>
            <a:prstGeom prst="ellipse">
              <a:avLst/>
            </a:prstGeom>
            <a:solidFill>
              <a:srgbClr val="00800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30" name="Text Box 5"/>
            <p:cNvSpPr txBox="1">
              <a:spLocks noChangeArrowheads="1"/>
            </p:cNvSpPr>
            <p:nvPr/>
          </p:nvSpPr>
          <p:spPr bwMode="auto">
            <a:xfrm>
              <a:off x="8534400" y="2720977"/>
              <a:ext cx="914400" cy="461663"/>
            </a:xfrm>
            <a:prstGeom prst="rect">
              <a:avLst/>
            </a:prstGeom>
            <a:noFill/>
            <a:ln w="9525">
              <a:noFill/>
              <a:miter lim="800000"/>
              <a:headEnd/>
              <a:tailEnd/>
            </a:ln>
          </p:spPr>
          <p:txBody>
            <a:bodyPr lIns="91438" tIns="45719" rIns="91438" bIns="45719">
              <a:spAutoFit/>
            </a:bodyPr>
            <a:lstStyle/>
            <a:p>
              <a:pPr>
                <a:spcBef>
                  <a:spcPct val="50000"/>
                </a:spcBef>
              </a:pPr>
              <a:r>
                <a:rPr lang="en-US" sz="2400" dirty="0">
                  <a:latin typeface="Calibri"/>
                  <a:cs typeface="Calibri"/>
                </a:rPr>
                <a:t>Start</a:t>
              </a:r>
            </a:p>
          </p:txBody>
        </p:sp>
        <p:sp>
          <p:nvSpPr>
            <p:cNvPr id="31" name="Oval 6"/>
            <p:cNvSpPr>
              <a:spLocks noChangeArrowheads="1"/>
            </p:cNvSpPr>
            <p:nvPr/>
          </p:nvSpPr>
          <p:spPr bwMode="auto">
            <a:xfrm>
              <a:off x="10226675" y="2627313"/>
              <a:ext cx="163512" cy="153987"/>
            </a:xfrm>
            <a:prstGeom prst="ellipse">
              <a:avLst/>
            </a:prstGeom>
            <a:solidFill>
              <a:srgbClr val="FF330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32" name="Text Box 7"/>
            <p:cNvSpPr txBox="1">
              <a:spLocks noChangeArrowheads="1"/>
            </p:cNvSpPr>
            <p:nvPr/>
          </p:nvSpPr>
          <p:spPr bwMode="auto">
            <a:xfrm>
              <a:off x="10287000" y="2744789"/>
              <a:ext cx="914400" cy="461663"/>
            </a:xfrm>
            <a:prstGeom prst="rect">
              <a:avLst/>
            </a:prstGeom>
            <a:noFill/>
            <a:ln w="9525">
              <a:noFill/>
              <a:miter lim="800000"/>
              <a:headEnd/>
              <a:tailEnd/>
            </a:ln>
          </p:spPr>
          <p:txBody>
            <a:bodyPr lIns="91438" tIns="45719" rIns="91438" bIns="45719">
              <a:spAutoFit/>
            </a:bodyPr>
            <a:lstStyle/>
            <a:p>
              <a:pPr>
                <a:spcBef>
                  <a:spcPct val="50000"/>
                </a:spcBef>
              </a:pPr>
              <a:r>
                <a:rPr lang="en-US" sz="2400">
                  <a:latin typeface="Calibri"/>
                  <a:cs typeface="Calibri"/>
                </a:rPr>
                <a:t>Goal</a:t>
              </a:r>
            </a:p>
          </p:txBody>
        </p:sp>
        <p:sp>
          <p:nvSpPr>
            <p:cNvPr id="33" name="Oval 32"/>
            <p:cNvSpPr>
              <a:spLocks noChangeArrowheads="1"/>
            </p:cNvSpPr>
            <p:nvPr/>
          </p:nvSpPr>
          <p:spPr bwMode="auto">
            <a:xfrm>
              <a:off x="8931276" y="2263775"/>
              <a:ext cx="869951" cy="869951"/>
            </a:xfrm>
            <a:prstGeom prst="ellipse">
              <a:avLst/>
            </a:prstGeom>
            <a:noFill/>
            <a:ln w="9525">
              <a:solidFill>
                <a:schemeClr val="tx1"/>
              </a:solidFill>
              <a:round/>
              <a:headEnd/>
              <a:tailEnd/>
            </a:ln>
          </p:spPr>
          <p:txBody>
            <a:bodyPr wrap="none" lIns="91438" tIns="45719" rIns="91438" bIns="45719" anchor="ctr"/>
            <a:lstStyle/>
            <a:p>
              <a:endParaRPr lang="en-US" sz="2400">
                <a:latin typeface="Calibri"/>
                <a:cs typeface="Calibri"/>
              </a:endParaRPr>
            </a:p>
          </p:txBody>
        </p:sp>
      </p:grpSp>
      <p:grpSp>
        <p:nvGrpSpPr>
          <p:cNvPr id="34" name="Group 33"/>
          <p:cNvGrpSpPr/>
          <p:nvPr/>
        </p:nvGrpSpPr>
        <p:grpSpPr>
          <a:xfrm>
            <a:off x="5663452" y="4442531"/>
            <a:ext cx="2754312" cy="842661"/>
            <a:chOff x="8382000" y="5029202"/>
            <a:chExt cx="2754312" cy="842661"/>
          </a:xfrm>
        </p:grpSpPr>
        <p:sp>
          <p:nvSpPr>
            <p:cNvPr id="35" name="Oval 14"/>
            <p:cNvSpPr>
              <a:spLocks noChangeArrowheads="1"/>
            </p:cNvSpPr>
            <p:nvPr/>
          </p:nvSpPr>
          <p:spPr bwMode="auto">
            <a:xfrm>
              <a:off x="9005887" y="5029202"/>
              <a:ext cx="1284288" cy="627063"/>
            </a:xfrm>
            <a:prstGeom prst="ellipse">
              <a:avLst/>
            </a:prstGeom>
            <a:solidFill>
              <a:srgbClr val="C0C0C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36" name="Oval 10"/>
            <p:cNvSpPr>
              <a:spLocks noChangeArrowheads="1"/>
            </p:cNvSpPr>
            <p:nvPr/>
          </p:nvSpPr>
          <p:spPr bwMode="auto">
            <a:xfrm>
              <a:off x="9234488" y="5270501"/>
              <a:ext cx="163513" cy="153988"/>
            </a:xfrm>
            <a:prstGeom prst="ellipse">
              <a:avLst/>
            </a:prstGeom>
            <a:solidFill>
              <a:srgbClr val="00800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37" name="Text Box 11"/>
            <p:cNvSpPr txBox="1">
              <a:spLocks noChangeArrowheads="1"/>
            </p:cNvSpPr>
            <p:nvPr/>
          </p:nvSpPr>
          <p:spPr bwMode="auto">
            <a:xfrm>
              <a:off x="8382000" y="5410200"/>
              <a:ext cx="914400" cy="461663"/>
            </a:xfrm>
            <a:prstGeom prst="rect">
              <a:avLst/>
            </a:prstGeom>
            <a:noFill/>
            <a:ln w="9525">
              <a:noFill/>
              <a:miter lim="800000"/>
              <a:headEnd/>
              <a:tailEnd/>
            </a:ln>
          </p:spPr>
          <p:txBody>
            <a:bodyPr lIns="91438" tIns="45719" rIns="91438" bIns="45719">
              <a:spAutoFit/>
            </a:bodyPr>
            <a:lstStyle/>
            <a:p>
              <a:pPr>
                <a:spcBef>
                  <a:spcPct val="50000"/>
                </a:spcBef>
              </a:pPr>
              <a:r>
                <a:rPr lang="en-US" sz="2400" dirty="0">
                  <a:latin typeface="Calibri"/>
                  <a:cs typeface="Calibri"/>
                </a:rPr>
                <a:t>Start</a:t>
              </a:r>
            </a:p>
          </p:txBody>
        </p:sp>
        <p:sp>
          <p:nvSpPr>
            <p:cNvPr id="38" name="Oval 12"/>
            <p:cNvSpPr>
              <a:spLocks noChangeArrowheads="1"/>
            </p:cNvSpPr>
            <p:nvPr/>
          </p:nvSpPr>
          <p:spPr bwMode="auto">
            <a:xfrm>
              <a:off x="10213975" y="5257801"/>
              <a:ext cx="163512" cy="153988"/>
            </a:xfrm>
            <a:prstGeom prst="ellipse">
              <a:avLst/>
            </a:prstGeom>
            <a:solidFill>
              <a:srgbClr val="FF3300"/>
            </a:solidFill>
            <a:ln w="9525">
              <a:solidFill>
                <a:schemeClr val="tx1"/>
              </a:solidFill>
              <a:round/>
              <a:headEnd/>
              <a:tailEnd/>
            </a:ln>
          </p:spPr>
          <p:txBody>
            <a:bodyPr wrap="none" lIns="91438" tIns="45719" rIns="91438" bIns="45719" anchor="ctr"/>
            <a:lstStyle/>
            <a:p>
              <a:endParaRPr lang="en-US" sz="2400">
                <a:latin typeface="Calibri"/>
                <a:cs typeface="Calibri"/>
              </a:endParaRPr>
            </a:p>
          </p:txBody>
        </p:sp>
        <p:sp>
          <p:nvSpPr>
            <p:cNvPr id="39" name="Text Box 13"/>
            <p:cNvSpPr txBox="1">
              <a:spLocks noChangeArrowheads="1"/>
            </p:cNvSpPr>
            <p:nvPr/>
          </p:nvSpPr>
          <p:spPr bwMode="auto">
            <a:xfrm>
              <a:off x="10221912" y="5405737"/>
              <a:ext cx="914400" cy="461663"/>
            </a:xfrm>
            <a:prstGeom prst="rect">
              <a:avLst/>
            </a:prstGeom>
            <a:noFill/>
            <a:ln w="9525">
              <a:noFill/>
              <a:miter lim="800000"/>
              <a:headEnd/>
              <a:tailEnd/>
            </a:ln>
          </p:spPr>
          <p:txBody>
            <a:bodyPr lIns="91438" tIns="45719" rIns="91438" bIns="45719">
              <a:spAutoFit/>
            </a:bodyPr>
            <a:lstStyle/>
            <a:p>
              <a:pPr>
                <a:spcBef>
                  <a:spcPct val="50000"/>
                </a:spcBef>
              </a:pPr>
              <a:r>
                <a:rPr lang="en-US" sz="2400" dirty="0">
                  <a:latin typeface="Calibri"/>
                  <a:cs typeface="Calibri"/>
                </a:rPr>
                <a:t>Goal</a:t>
              </a:r>
            </a:p>
          </p:txBody>
        </p:sp>
        <p:sp>
          <p:nvSpPr>
            <p:cNvPr id="40" name="Oval 15"/>
            <p:cNvSpPr>
              <a:spLocks noChangeArrowheads="1"/>
            </p:cNvSpPr>
            <p:nvPr/>
          </p:nvSpPr>
          <p:spPr bwMode="auto">
            <a:xfrm>
              <a:off x="9126537" y="5105400"/>
              <a:ext cx="869951" cy="457200"/>
            </a:xfrm>
            <a:prstGeom prst="ellipse">
              <a:avLst/>
            </a:prstGeom>
            <a:noFill/>
            <a:ln w="9525">
              <a:solidFill>
                <a:schemeClr val="tx1"/>
              </a:solidFill>
              <a:round/>
              <a:headEnd/>
              <a:tailEnd/>
            </a:ln>
          </p:spPr>
          <p:txBody>
            <a:bodyPr wrap="none" lIns="91438" tIns="45719" rIns="91438" bIns="45719" anchor="ctr"/>
            <a:lstStyle/>
            <a:p>
              <a:endParaRPr lang="en-US" sz="2400">
                <a:latin typeface="Calibri"/>
                <a:cs typeface="Calibri"/>
              </a:endParaRPr>
            </a:p>
          </p:txBody>
        </p:sp>
      </p:grpSp>
      <p:sp>
        <p:nvSpPr>
          <p:cNvPr id="41" name="TextBox 40"/>
          <p:cNvSpPr txBox="1"/>
          <p:nvPr/>
        </p:nvSpPr>
        <p:spPr bwMode="auto">
          <a:xfrm>
            <a:off x="8661490" y="5897658"/>
            <a:ext cx="1943092" cy="523218"/>
          </a:xfrm>
          <a:prstGeom prst="rect">
            <a:avLst/>
          </a:prstGeom>
          <a:noFill/>
          <a:ln w="9525">
            <a:noFill/>
            <a:miter lim="800000"/>
            <a:headEnd/>
            <a:tailEnd/>
          </a:ln>
        </p:spPr>
        <p:txBody>
          <a:bodyPr wrap="none" lIns="91438" tIns="45719" rIns="91438" bIns="45719" rtlCol="0">
            <a:spAutoFit/>
          </a:bodyPr>
          <a:lstStyle/>
          <a:p>
            <a:r>
              <a:rPr lang="en-US" sz="2800" dirty="0">
                <a:latin typeface="Calibri"/>
                <a:cs typeface="Calibri"/>
              </a:rPr>
              <a:t>Uninformed</a:t>
            </a:r>
          </a:p>
        </p:txBody>
      </p:sp>
      <p:sp>
        <p:nvSpPr>
          <p:cNvPr id="42" name="TextBox 41"/>
          <p:cNvSpPr txBox="1"/>
          <p:nvPr/>
        </p:nvSpPr>
        <p:spPr bwMode="auto">
          <a:xfrm>
            <a:off x="6163922" y="5783863"/>
            <a:ext cx="1531121" cy="523218"/>
          </a:xfrm>
          <a:prstGeom prst="rect">
            <a:avLst/>
          </a:prstGeom>
          <a:noFill/>
          <a:ln w="9525">
            <a:noFill/>
            <a:miter lim="800000"/>
            <a:headEnd/>
            <a:tailEnd/>
          </a:ln>
        </p:spPr>
        <p:txBody>
          <a:bodyPr wrap="none" lIns="91438" tIns="45719" rIns="91438" bIns="45719" rtlCol="0">
            <a:spAutoFit/>
          </a:bodyPr>
          <a:lstStyle/>
          <a:p>
            <a:r>
              <a:rPr lang="en-US" sz="2800" dirty="0">
                <a:latin typeface="Calibri"/>
                <a:cs typeface="Calibri"/>
              </a:rPr>
              <a:t>Informed</a:t>
            </a:r>
          </a:p>
        </p:txBody>
      </p:sp>
    </p:spTree>
    <p:extLst>
      <p:ext uri="{BB962C8B-B14F-4D97-AF65-F5344CB8AC3E}">
        <p14:creationId xmlns:p14="http://schemas.microsoft.com/office/powerpoint/2010/main" val="689987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Evaluation Function</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altLang="en-US" dirty="0"/>
                  <a:t>An evaluation function </a:t>
                </a:r>
                <a14:m>
                  <m:oMath xmlns:m="http://schemas.openxmlformats.org/officeDocument/2006/math">
                    <m:r>
                      <a:rPr lang="en-US" altLang="en-US" i="1" dirty="0">
                        <a:latin typeface="Cambria Math"/>
                      </a:rPr>
                      <m:t>𝑓</m:t>
                    </m:r>
                    <m:r>
                      <a:rPr lang="en-US" altLang="en-US" i="1" dirty="0">
                        <a:latin typeface="Cambria Math"/>
                      </a:rPr>
                      <m:t>(</m:t>
                    </m:r>
                    <m:r>
                      <a:rPr lang="en-US" altLang="en-US" i="1" dirty="0">
                        <a:latin typeface="Cambria Math"/>
                      </a:rPr>
                      <m:t>𝑛</m:t>
                    </m:r>
                    <m:r>
                      <a:rPr lang="en-US" altLang="en-US" i="1" dirty="0">
                        <a:latin typeface="Cambria Math"/>
                      </a:rPr>
                      <m:t>)</m:t>
                    </m:r>
                  </m:oMath>
                </a14:m>
                <a:r>
                  <a:rPr lang="en-US" altLang="en-US" dirty="0"/>
                  <a:t> gives an </a:t>
                </a:r>
                <a:r>
                  <a:rPr lang="en-US" altLang="en-US" dirty="0">
                    <a:solidFill>
                      <a:srgbClr val="FF0000"/>
                    </a:solidFill>
                  </a:rPr>
                  <a:t>estimation</a:t>
                </a:r>
                <a:r>
                  <a:rPr lang="en-US" altLang="en-US" dirty="0"/>
                  <a:t> on the “cost” of node </a:t>
                </a:r>
                <a14:m>
                  <m:oMath xmlns:m="http://schemas.openxmlformats.org/officeDocument/2006/math">
                    <m:r>
                      <a:rPr lang="en-US" altLang="en-US" i="1" dirty="0">
                        <a:latin typeface="Cambria Math"/>
                      </a:rPr>
                      <m:t>𝑛</m:t>
                    </m:r>
                  </m:oMath>
                </a14:m>
                <a:r>
                  <a:rPr lang="en-US" altLang="en-US" dirty="0"/>
                  <a:t> in a tree/graph </a:t>
                </a:r>
              </a:p>
              <a:p>
                <a:r>
                  <a:rPr lang="en-US" altLang="en-US" dirty="0"/>
                  <a:t>So that the </a:t>
                </a:r>
                <a:r>
                  <a:rPr lang="en-US" altLang="en-US" dirty="0">
                    <a:solidFill>
                      <a:srgbClr val="0000FF"/>
                    </a:solidFill>
                  </a:rPr>
                  <a:t>node with the least cost among all</a:t>
                </a:r>
                <a:r>
                  <a:rPr lang="en-US" altLang="en-US" dirty="0"/>
                  <a:t> possible choices can be </a:t>
                </a:r>
                <a:r>
                  <a:rPr lang="en-US" altLang="en-US" dirty="0">
                    <a:solidFill>
                      <a:srgbClr val="FF0000"/>
                    </a:solidFill>
                  </a:rPr>
                  <a:t>selected for expansion first</a:t>
                </a:r>
              </a:p>
              <a:p>
                <a:r>
                  <a:rPr lang="en-US" altLang="en-US" dirty="0"/>
                  <a:t>Three approaches to define </a:t>
                </a:r>
                <a14:m>
                  <m:oMath xmlns:m="http://schemas.openxmlformats.org/officeDocument/2006/math">
                    <m:r>
                      <a:rPr lang="en-US" altLang="en-US" i="1" dirty="0">
                        <a:latin typeface="Cambria Math"/>
                      </a:rPr>
                      <m:t>𝑓</m:t>
                    </m:r>
                    <m:r>
                      <a:rPr lang="en-US" altLang="en-US" i="1" dirty="0">
                        <a:latin typeface="Cambria Math"/>
                      </a:rPr>
                      <m:t>(</m:t>
                    </m:r>
                    <m:r>
                      <a:rPr lang="en-US" altLang="en-US" i="1" dirty="0">
                        <a:latin typeface="Cambria Math"/>
                      </a:rPr>
                      <m:t>𝑛</m:t>
                    </m:r>
                    <m:r>
                      <a:rPr lang="en-US" altLang="en-US" i="1" dirty="0">
                        <a:latin typeface="Cambria Math"/>
                      </a:rPr>
                      <m:t>)</m:t>
                    </m:r>
                  </m:oMath>
                </a14:m>
                <a:endParaRPr lang="en-US" altLang="en-US" dirty="0"/>
              </a:p>
              <a:p>
                <a:endParaRPr lang="en-US" altLang="en-US" dirty="0"/>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1043" t="-2241" r="-1565"/>
                </a:stretch>
              </a:blipFill>
            </p:spPr>
            <p:txBody>
              <a:bodyPr/>
              <a:lstStyle/>
              <a:p>
                <a:r>
                  <a:rPr lang="en-US">
                    <a:noFill/>
                  </a:rPr>
                  <a:t> </a:t>
                </a:r>
              </a:p>
            </p:txBody>
          </p:sp>
        </mc:Fallback>
      </mc:AlternateContent>
    </p:spTree>
    <p:extLst>
      <p:ext uri="{BB962C8B-B14F-4D97-AF65-F5344CB8AC3E}">
        <p14:creationId xmlns:p14="http://schemas.microsoft.com/office/powerpoint/2010/main" val="1927565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altLang="x-none" sz="3600" dirty="0"/>
              <a:t>Evaluation / Heuristic Function </a:t>
            </a:r>
            <a:endParaRPr lang="fr-FR" altLang="x-none" sz="3600" dirty="0"/>
          </a:p>
        </p:txBody>
      </p:sp>
      <mc:AlternateContent xmlns:mc="http://schemas.openxmlformats.org/markup-compatibility/2006" xmlns:a14="http://schemas.microsoft.com/office/drawing/2010/main">
        <mc:Choice Requires="a14">
          <p:sp>
            <p:nvSpPr>
              <p:cNvPr id="81923" name="Rectangle 3"/>
              <p:cNvSpPr>
                <a:spLocks noGrp="1"/>
              </p:cNvSpPr>
              <p:nvPr>
                <p:ph idx="1"/>
              </p:nvPr>
            </p:nvSpPr>
            <p:spPr/>
            <p:txBody>
              <a:bodyPr>
                <a:noAutofit/>
              </a:bodyPr>
              <a:lstStyle/>
              <a:p>
                <a:r>
                  <a:rPr lang="pt-BR" altLang="x-none" dirty="0"/>
                  <a:t>Evaluation function </a:t>
                </a:r>
                <a:r>
                  <a:rPr lang="pt-BR" altLang="x-none" i="1" dirty="0">
                    <a:solidFill>
                      <a:srgbClr val="FF0000"/>
                    </a:solidFill>
                  </a:rPr>
                  <a:t>f(n) = g(n) + h(n)</a:t>
                </a:r>
              </a:p>
              <a:p>
                <a:pPr lvl="1"/>
                <a:r>
                  <a:rPr lang="en-US" altLang="x-none" i="1" dirty="0"/>
                  <a:t>g(n)</a:t>
                </a:r>
                <a:r>
                  <a:rPr lang="en-US" altLang="x-none" dirty="0"/>
                  <a:t> = exact cost so far to reach n</a:t>
                </a:r>
              </a:p>
              <a:p>
                <a:pPr lvl="1"/>
                <a:r>
                  <a:rPr lang="en-US" altLang="x-none" i="1" dirty="0"/>
                  <a:t>h(n)</a:t>
                </a:r>
                <a:r>
                  <a:rPr lang="en-US" altLang="x-none" dirty="0"/>
                  <a:t> = estimated cost to goal from n</a:t>
                </a:r>
              </a:p>
              <a:p>
                <a:pPr lvl="1"/>
                <a:r>
                  <a:rPr lang="en-US" altLang="x-none" i="1" dirty="0"/>
                  <a:t>f(n) </a:t>
                </a:r>
                <a:r>
                  <a:rPr lang="en-US" altLang="x-none" dirty="0"/>
                  <a:t>= estimated total cost of cheapest path through n to goal</a:t>
                </a:r>
              </a:p>
              <a:p>
                <a:endParaRPr lang="fr-FR" altLang="x-none" dirty="0"/>
              </a:p>
              <a:p>
                <a:r>
                  <a:rPr lang="en-US" altLang="x-none" dirty="0"/>
                  <a:t>Special cases:</a:t>
                </a:r>
              </a:p>
              <a:p>
                <a:pPr lvl="1"/>
                <a:r>
                  <a:rPr lang="en-US" altLang="x-none" dirty="0">
                    <a:solidFill>
                      <a:srgbClr val="0000FF"/>
                    </a:solidFill>
                  </a:rPr>
                  <a:t>Uniform Cost Search</a:t>
                </a:r>
                <a:r>
                  <a:rPr lang="en-US" altLang="x-none" dirty="0"/>
                  <a:t>: </a:t>
                </a:r>
                <a14:m>
                  <m:oMath xmlns:m="http://schemas.openxmlformats.org/officeDocument/2006/math">
                    <m:r>
                      <a:rPr lang="en-US" altLang="x-none" i="1" dirty="0" smtClean="0">
                        <a:latin typeface="Cambria Math"/>
                      </a:rPr>
                      <m:t>𝑓</m:t>
                    </m:r>
                    <m:r>
                      <a:rPr lang="en-US" altLang="x-none" i="1" dirty="0" smtClean="0">
                        <a:latin typeface="Cambria Math"/>
                      </a:rPr>
                      <m:t>(</m:t>
                    </m:r>
                    <m:r>
                      <a:rPr lang="en-US" altLang="x-none" i="1" dirty="0" smtClean="0">
                        <a:latin typeface="Cambria Math"/>
                      </a:rPr>
                      <m:t>𝑛</m:t>
                    </m:r>
                    <m:r>
                      <a:rPr lang="en-US" altLang="x-none" i="1" dirty="0" smtClean="0">
                        <a:latin typeface="Cambria Math"/>
                      </a:rPr>
                      <m:t>) = </m:t>
                    </m:r>
                    <m:r>
                      <a:rPr lang="en-US" altLang="x-none" i="1" dirty="0" smtClean="0">
                        <a:latin typeface="Cambria Math"/>
                      </a:rPr>
                      <m:t>𝑔</m:t>
                    </m:r>
                    <m:r>
                      <a:rPr lang="en-US" altLang="x-none" i="1" dirty="0" smtClean="0">
                        <a:latin typeface="Cambria Math"/>
                      </a:rPr>
                      <m:t>(</m:t>
                    </m:r>
                    <m:r>
                      <a:rPr lang="en-US" altLang="x-none" i="1" dirty="0" smtClean="0">
                        <a:latin typeface="Cambria Math"/>
                      </a:rPr>
                      <m:t>𝑛</m:t>
                    </m:r>
                    <m:r>
                      <a:rPr lang="en-US" altLang="x-none" i="1" dirty="0" smtClean="0">
                        <a:latin typeface="Cambria Math"/>
                      </a:rPr>
                      <m:t>)</m:t>
                    </m:r>
                  </m:oMath>
                </a14:m>
                <a:endParaRPr lang="en-US" altLang="x-none" i="1" dirty="0"/>
              </a:p>
              <a:p>
                <a:pPr lvl="1"/>
                <a:r>
                  <a:rPr lang="en-US" altLang="x-none" dirty="0">
                    <a:solidFill>
                      <a:srgbClr val="0000FF"/>
                    </a:solidFill>
                  </a:rPr>
                  <a:t>Greedy (best-first) Search</a:t>
                </a:r>
                <a:r>
                  <a:rPr lang="en-US" altLang="x-none" dirty="0"/>
                  <a:t>: </a:t>
                </a:r>
                <a14:m>
                  <m:oMath xmlns:m="http://schemas.openxmlformats.org/officeDocument/2006/math">
                    <m:r>
                      <a:rPr lang="en-US" altLang="x-none" i="1" dirty="0" smtClean="0">
                        <a:latin typeface="Cambria Math"/>
                      </a:rPr>
                      <m:t>𝑓</m:t>
                    </m:r>
                    <m:r>
                      <a:rPr lang="en-US" altLang="x-none" i="1" dirty="0" smtClean="0">
                        <a:latin typeface="Cambria Math"/>
                      </a:rPr>
                      <m:t>(</m:t>
                    </m:r>
                    <m:r>
                      <a:rPr lang="en-US" altLang="x-none" i="1" dirty="0" smtClean="0">
                        <a:latin typeface="Cambria Math"/>
                      </a:rPr>
                      <m:t>𝑛</m:t>
                    </m:r>
                    <m:r>
                      <a:rPr lang="en-US" altLang="x-none" i="1" dirty="0" smtClean="0">
                        <a:latin typeface="Cambria Math"/>
                      </a:rPr>
                      <m:t>) = </m:t>
                    </m:r>
                    <m:r>
                      <a:rPr lang="en-US" altLang="x-none" i="1" dirty="0" smtClean="0">
                        <a:latin typeface="Cambria Math"/>
                      </a:rPr>
                      <m:t>h</m:t>
                    </m:r>
                    <m:r>
                      <a:rPr lang="en-US" altLang="x-none" i="1" dirty="0" smtClean="0">
                        <a:latin typeface="Cambria Math"/>
                      </a:rPr>
                      <m:t>(</m:t>
                    </m:r>
                    <m:r>
                      <a:rPr lang="en-US" altLang="x-none" i="1" dirty="0" smtClean="0">
                        <a:latin typeface="Cambria Math"/>
                      </a:rPr>
                      <m:t>𝑛</m:t>
                    </m:r>
                    <m:r>
                      <a:rPr lang="en-US" altLang="x-none" i="1" dirty="0" smtClean="0">
                        <a:latin typeface="Cambria Math"/>
                      </a:rPr>
                      <m:t>)</m:t>
                    </m:r>
                  </m:oMath>
                </a14:m>
                <a:endParaRPr lang="en-US" altLang="x-none" i="1" dirty="0"/>
              </a:p>
              <a:p>
                <a:pPr lvl="1"/>
                <a:r>
                  <a:rPr lang="en-US" altLang="x-none" dirty="0">
                    <a:solidFill>
                      <a:srgbClr val="0000FF"/>
                    </a:solidFill>
                  </a:rPr>
                  <a:t>A* Search</a:t>
                </a:r>
                <a:r>
                  <a:rPr lang="en-US" altLang="x-none" dirty="0"/>
                  <a:t>: </a:t>
                </a:r>
                <a14:m>
                  <m:oMath xmlns:m="http://schemas.openxmlformats.org/officeDocument/2006/math">
                    <m:r>
                      <a:rPr lang="en-US" altLang="x-none" i="1" dirty="0" smtClean="0">
                        <a:latin typeface="Cambria Math"/>
                      </a:rPr>
                      <m:t>𝑓</m:t>
                    </m:r>
                    <m:r>
                      <a:rPr lang="en-US" altLang="x-none" i="1" dirty="0" smtClean="0">
                        <a:latin typeface="Cambria Math"/>
                      </a:rPr>
                      <m:t>(</m:t>
                    </m:r>
                    <m:r>
                      <a:rPr lang="en-US" altLang="x-none" i="1" dirty="0" smtClean="0">
                        <a:latin typeface="Cambria Math"/>
                      </a:rPr>
                      <m:t>𝑛</m:t>
                    </m:r>
                    <m:r>
                      <a:rPr lang="en-US" altLang="x-none" i="1" dirty="0" smtClean="0">
                        <a:latin typeface="Cambria Math"/>
                      </a:rPr>
                      <m:t>) = </m:t>
                    </m:r>
                    <m:r>
                      <a:rPr lang="en-US" altLang="x-none" i="1" dirty="0" smtClean="0">
                        <a:latin typeface="Cambria Math"/>
                      </a:rPr>
                      <m:t>𝑔</m:t>
                    </m:r>
                    <m:r>
                      <a:rPr lang="en-US" altLang="x-none" i="1" dirty="0" smtClean="0">
                        <a:latin typeface="Cambria Math"/>
                      </a:rPr>
                      <m:t>(</m:t>
                    </m:r>
                    <m:r>
                      <a:rPr lang="en-US" altLang="x-none" i="1" dirty="0" smtClean="0">
                        <a:latin typeface="Cambria Math"/>
                      </a:rPr>
                      <m:t>𝑛</m:t>
                    </m:r>
                    <m:r>
                      <a:rPr lang="en-US" altLang="x-none" i="1" dirty="0" smtClean="0">
                        <a:latin typeface="Cambria Math"/>
                      </a:rPr>
                      <m:t>) + </m:t>
                    </m:r>
                    <m:r>
                      <a:rPr lang="en-US" altLang="x-none" i="1" dirty="0" smtClean="0">
                        <a:latin typeface="Cambria Math"/>
                      </a:rPr>
                      <m:t>h</m:t>
                    </m:r>
                    <m:r>
                      <a:rPr lang="en-US" altLang="x-none" i="1" dirty="0" smtClean="0">
                        <a:latin typeface="Cambria Math"/>
                      </a:rPr>
                      <m:t>(</m:t>
                    </m:r>
                    <m:r>
                      <a:rPr lang="en-US" altLang="x-none" i="1" dirty="0" smtClean="0">
                        <a:latin typeface="Cambria Math"/>
                      </a:rPr>
                      <m:t>𝑛</m:t>
                    </m:r>
                    <m:r>
                      <a:rPr lang="en-US" altLang="x-none" i="1" dirty="0" smtClean="0">
                        <a:latin typeface="Cambria Math"/>
                      </a:rPr>
                      <m:t>)</m:t>
                    </m:r>
                  </m:oMath>
                </a14:m>
                <a:endParaRPr lang="fr-FR" altLang="x-none" i="1" dirty="0"/>
              </a:p>
            </p:txBody>
          </p:sp>
        </mc:Choice>
        <mc:Fallback xmlns="">
          <p:sp>
            <p:nvSpPr>
              <p:cNvPr id="81923" name="Rectangle 3"/>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9377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5123" name="Content Placeholder 2"/>
          <p:cNvSpPr>
            <a:spLocks noGrp="1"/>
          </p:cNvSpPr>
          <p:nvPr>
            <p:ph idx="1"/>
          </p:nvPr>
        </p:nvSpPr>
        <p:spPr/>
        <p:txBody>
          <a:bodyPr>
            <a:normAutofit/>
          </a:bodyPr>
          <a:lstStyle/>
          <a:p>
            <a:r>
              <a:rPr lang="en-US" altLang="x-none" dirty="0">
                <a:solidFill>
                  <a:srgbClr val="FF0000"/>
                </a:solidFill>
              </a:rPr>
              <a:t>Idea</a:t>
            </a:r>
            <a:r>
              <a:rPr lang="en-US" altLang="x-none" dirty="0"/>
              <a:t>: use heuristic function for each node</a:t>
            </a:r>
          </a:p>
          <a:p>
            <a:pPr lvl="1"/>
            <a:r>
              <a:rPr lang="en-US" altLang="x-none" dirty="0"/>
              <a:t>that estimates desirability</a:t>
            </a:r>
          </a:p>
          <a:p>
            <a:r>
              <a:rPr lang="en-US" altLang="x-none" dirty="0"/>
              <a:t>Expands most desirable unexpanded node</a:t>
            </a:r>
          </a:p>
          <a:p>
            <a:r>
              <a:rPr lang="en-US" altLang="x-none" b="1" dirty="0"/>
              <a:t>Implementation:</a:t>
            </a:r>
          </a:p>
          <a:p>
            <a:pPr lvl="1"/>
            <a:r>
              <a:rPr lang="en-US" altLang="x-none" dirty="0"/>
              <a:t>fringe is a queue sorted in order of desirability</a:t>
            </a:r>
          </a:p>
          <a:p>
            <a:r>
              <a:rPr lang="en-US" altLang="x-none" b="1" dirty="0"/>
              <a:t>Special cases:</a:t>
            </a:r>
          </a:p>
          <a:p>
            <a:pPr lvl="1"/>
            <a:r>
              <a:rPr lang="en-US" altLang="x-none" dirty="0"/>
              <a:t>Uniform Cost Search (uninformed)</a:t>
            </a:r>
          </a:p>
          <a:p>
            <a:pPr lvl="1"/>
            <a:r>
              <a:rPr lang="en-US" altLang="x-none" dirty="0">
                <a:solidFill>
                  <a:srgbClr val="FF0000"/>
                </a:solidFill>
              </a:rPr>
              <a:t>Greedy (best-first) Search (informed)</a:t>
            </a:r>
          </a:p>
          <a:p>
            <a:pPr lvl="1"/>
            <a:r>
              <a:rPr lang="en-US" altLang="x-none" dirty="0">
                <a:solidFill>
                  <a:srgbClr val="FF0000"/>
                </a:solidFill>
              </a:rPr>
              <a:t>A* Search (informed)</a:t>
            </a:r>
          </a:p>
        </p:txBody>
      </p:sp>
    </p:spTree>
    <p:extLst>
      <p:ext uri="{BB962C8B-B14F-4D97-AF65-F5344CB8AC3E}">
        <p14:creationId xmlns:p14="http://schemas.microsoft.com/office/powerpoint/2010/main" val="101019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a:t>
            </a:r>
          </a:p>
        </p:txBody>
      </p:sp>
      <p:sp>
        <p:nvSpPr>
          <p:cNvPr id="3" name="Content Placeholder 2"/>
          <p:cNvSpPr>
            <a:spLocks noGrp="1"/>
          </p:cNvSpPr>
          <p:nvPr>
            <p:ph idx="1"/>
          </p:nvPr>
        </p:nvSpPr>
        <p:spPr>
          <a:xfrm>
            <a:off x="838200" y="1825625"/>
            <a:ext cx="10515600" cy="1925016"/>
          </a:xfrm>
        </p:spPr>
        <p:txBody>
          <a:bodyPr>
            <a:normAutofit/>
          </a:bodyPr>
          <a:lstStyle/>
          <a:p>
            <a:r>
              <a:rPr lang="en-US" dirty="0"/>
              <a:t>A heuristic is:</a:t>
            </a:r>
          </a:p>
          <a:p>
            <a:pPr lvl="1"/>
            <a:r>
              <a:rPr lang="en-US" kern="0" dirty="0">
                <a:latin typeface="Calibri" pitchFamily="34" charset="0"/>
              </a:rPr>
              <a:t>A function that </a:t>
            </a:r>
            <a:r>
              <a:rPr lang="en-US" i="1" kern="0" dirty="0">
                <a:latin typeface="Calibri" pitchFamily="34" charset="0"/>
              </a:rPr>
              <a:t>estimates</a:t>
            </a:r>
            <a:r>
              <a:rPr lang="en-US" kern="0" dirty="0">
                <a:latin typeface="Calibri" pitchFamily="34" charset="0"/>
              </a:rPr>
              <a:t> how close a state is to a goal</a:t>
            </a:r>
          </a:p>
          <a:p>
            <a:pPr lvl="1"/>
            <a:r>
              <a:rPr lang="en-US" kern="0" dirty="0">
                <a:latin typeface="Calibri" pitchFamily="34" charset="0"/>
              </a:rPr>
              <a:t>Designed for a particular search problem</a:t>
            </a:r>
          </a:p>
          <a:p>
            <a:pPr lvl="1"/>
            <a:r>
              <a:rPr lang="en-US" kern="0" dirty="0">
                <a:latin typeface="Calibri" pitchFamily="34" charset="0"/>
              </a:rPr>
              <a:t>Examples: Manhattan distance, Euclidean distance for pathing</a:t>
            </a:r>
          </a:p>
          <a:p>
            <a:endParaRPr lang="en-US" dirty="0"/>
          </a:p>
        </p:txBody>
      </p:sp>
      <p:pic>
        <p:nvPicPr>
          <p:cNvPr id="5" name="Picture 2" descr="Z:\Shared with PC\smallMaze.png"/>
          <p:cNvPicPr>
            <a:picLocks noChangeAspect="1" noChangeArrowheads="1"/>
          </p:cNvPicPr>
          <p:nvPr/>
        </p:nvPicPr>
        <p:blipFill>
          <a:blip r:embed="rId2" cstate="print"/>
          <a:srcRect/>
          <a:stretch>
            <a:fillRect/>
          </a:stretch>
        </p:blipFill>
        <p:spPr bwMode="auto">
          <a:xfrm>
            <a:off x="2918792" y="3750641"/>
            <a:ext cx="6623051" cy="2978151"/>
          </a:xfrm>
          <a:prstGeom prst="rect">
            <a:avLst/>
          </a:prstGeom>
          <a:noFill/>
          <a:ln w="9525">
            <a:noFill/>
            <a:miter lim="800000"/>
            <a:headEnd/>
            <a:tailEnd/>
          </a:ln>
        </p:spPr>
      </p:pic>
      <p:grpSp>
        <p:nvGrpSpPr>
          <p:cNvPr id="6" name="Group 18"/>
          <p:cNvGrpSpPr>
            <a:grpSpLocks/>
          </p:cNvGrpSpPr>
          <p:nvPr/>
        </p:nvGrpSpPr>
        <p:grpSpPr bwMode="auto">
          <a:xfrm>
            <a:off x="3288685" y="4330078"/>
            <a:ext cx="3025775" cy="1924051"/>
            <a:chOff x="1573306" y="4155142"/>
            <a:chExt cx="3025588" cy="1922929"/>
          </a:xfrm>
        </p:grpSpPr>
        <p:sp>
          <p:nvSpPr>
            <p:cNvPr id="7" name="Freeform 6"/>
            <p:cNvSpPr/>
            <p:nvPr/>
          </p:nvSpPr>
          <p:spPr>
            <a:xfrm>
              <a:off x="1573306" y="4578757"/>
              <a:ext cx="3025588" cy="1499314"/>
            </a:xfrm>
            <a:custGeom>
              <a:avLst/>
              <a:gdLst>
                <a:gd name="connsiteX0" fmla="*/ 3065929 w 3065929"/>
                <a:gd name="connsiteY0" fmla="*/ 13447 h 1479177"/>
                <a:gd name="connsiteX1" fmla="*/ 0 w 3065929"/>
                <a:gd name="connsiteY1" fmla="*/ 0 h 1479177"/>
                <a:gd name="connsiteX2" fmla="*/ 26894 w 3065929"/>
                <a:gd name="connsiteY2" fmla="*/ 1479177 h 1479177"/>
              </a:gdLst>
              <a:ahLst/>
              <a:cxnLst>
                <a:cxn ang="0">
                  <a:pos x="connsiteX0" y="connsiteY0"/>
                </a:cxn>
                <a:cxn ang="0">
                  <a:pos x="connsiteX1" y="connsiteY1"/>
                </a:cxn>
                <a:cxn ang="0">
                  <a:pos x="connsiteX2" y="connsiteY2"/>
                </a:cxn>
              </a:cxnLst>
              <a:rect l="l" t="t" r="r" b="b"/>
              <a:pathLst>
                <a:path w="3065929" h="1479177">
                  <a:moveTo>
                    <a:pt x="3065929" y="13447"/>
                  </a:moveTo>
                  <a:lnTo>
                    <a:pt x="0" y="0"/>
                  </a:lnTo>
                  <a:lnTo>
                    <a:pt x="26894" y="1479177"/>
                  </a:lnTo>
                </a:path>
              </a:pathLst>
            </a:cu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8" name="TextBox 15"/>
            <p:cNvSpPr txBox="1">
              <a:spLocks noChangeArrowheads="1"/>
            </p:cNvSpPr>
            <p:nvPr/>
          </p:nvSpPr>
          <p:spPr bwMode="auto">
            <a:xfrm>
              <a:off x="2164976" y="4155142"/>
              <a:ext cx="441119" cy="369117"/>
            </a:xfrm>
            <a:prstGeom prst="rect">
              <a:avLst/>
            </a:prstGeom>
            <a:noFill/>
            <a:ln w="9525">
              <a:noFill/>
              <a:miter lim="800000"/>
              <a:headEnd/>
              <a:tailEnd/>
            </a:ln>
          </p:spPr>
          <p:txBody>
            <a:bodyPr wrap="none">
              <a:spAutoFit/>
            </a:bodyPr>
            <a:lstStyle/>
            <a:p>
              <a:r>
                <a:rPr lang="en-US" b="1" dirty="0">
                  <a:solidFill>
                    <a:srgbClr val="C00000"/>
                  </a:solidFill>
                </a:rPr>
                <a:t>10</a:t>
              </a:r>
            </a:p>
          </p:txBody>
        </p:sp>
        <p:sp>
          <p:nvSpPr>
            <p:cNvPr id="9" name="TextBox 16"/>
            <p:cNvSpPr txBox="1">
              <a:spLocks noChangeArrowheads="1"/>
            </p:cNvSpPr>
            <p:nvPr/>
          </p:nvSpPr>
          <p:spPr bwMode="auto">
            <a:xfrm>
              <a:off x="1591236" y="4953001"/>
              <a:ext cx="312887" cy="369117"/>
            </a:xfrm>
            <a:prstGeom prst="rect">
              <a:avLst/>
            </a:prstGeom>
            <a:noFill/>
            <a:ln w="9525">
              <a:noFill/>
              <a:miter lim="800000"/>
              <a:headEnd/>
              <a:tailEnd/>
            </a:ln>
          </p:spPr>
          <p:txBody>
            <a:bodyPr wrap="none">
              <a:spAutoFit/>
            </a:bodyPr>
            <a:lstStyle/>
            <a:p>
              <a:r>
                <a:rPr lang="en-US" b="1" dirty="0">
                  <a:solidFill>
                    <a:srgbClr val="C00000"/>
                  </a:solidFill>
                </a:rPr>
                <a:t>5</a:t>
              </a:r>
            </a:p>
          </p:txBody>
        </p:sp>
      </p:grpSp>
      <p:grpSp>
        <p:nvGrpSpPr>
          <p:cNvPr id="10" name="Group 19"/>
          <p:cNvGrpSpPr>
            <a:grpSpLocks/>
          </p:cNvGrpSpPr>
          <p:nvPr/>
        </p:nvGrpSpPr>
        <p:grpSpPr bwMode="auto">
          <a:xfrm>
            <a:off x="3369649" y="4747593"/>
            <a:ext cx="2978143" cy="1506537"/>
            <a:chOff x="1653989" y="4572529"/>
            <a:chExt cx="2978334" cy="1505542"/>
          </a:xfrm>
        </p:grpSpPr>
        <p:cxnSp>
          <p:nvCxnSpPr>
            <p:cNvPr id="11" name="Straight Arrow Connector 10"/>
            <p:cNvCxnSpPr/>
            <p:nvPr/>
          </p:nvCxnSpPr>
          <p:spPr>
            <a:xfrm flipH="1">
              <a:off x="1653989" y="4572529"/>
              <a:ext cx="2978334" cy="1505542"/>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 name="TextBox 17"/>
            <p:cNvSpPr txBox="1">
              <a:spLocks noChangeArrowheads="1"/>
            </p:cNvSpPr>
            <p:nvPr/>
          </p:nvSpPr>
          <p:spPr bwMode="auto">
            <a:xfrm>
              <a:off x="3016625" y="5356413"/>
              <a:ext cx="620787" cy="369088"/>
            </a:xfrm>
            <a:prstGeom prst="rect">
              <a:avLst/>
            </a:prstGeom>
            <a:noFill/>
            <a:ln w="9525">
              <a:noFill/>
              <a:miter lim="800000"/>
              <a:headEnd/>
              <a:tailEnd/>
            </a:ln>
          </p:spPr>
          <p:txBody>
            <a:bodyPr wrap="none">
              <a:spAutoFit/>
            </a:bodyPr>
            <a:lstStyle/>
            <a:p>
              <a:r>
                <a:rPr lang="en-US" b="1" dirty="0">
                  <a:solidFill>
                    <a:srgbClr val="C00000"/>
                  </a:solidFill>
                </a:rPr>
                <a:t>11.2</a:t>
              </a:r>
            </a:p>
          </p:txBody>
        </p:sp>
      </p:grpSp>
    </p:spTree>
    <p:extLst>
      <p:ext uri="{BB962C8B-B14F-4D97-AF65-F5344CB8AC3E}">
        <p14:creationId xmlns:p14="http://schemas.microsoft.com/office/powerpoint/2010/main" val="16386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Recap: Search</a:t>
            </a:r>
          </a:p>
        </p:txBody>
      </p:sp>
      <p:sp>
        <p:nvSpPr>
          <p:cNvPr id="6147" name="Rectangle 3"/>
          <p:cNvSpPr>
            <a:spLocks noGrp="1" noChangeArrowheads="1"/>
          </p:cNvSpPr>
          <p:nvPr>
            <p:ph idx="1"/>
          </p:nvPr>
        </p:nvSpPr>
        <p:spPr/>
        <p:txBody>
          <a:bodyPr>
            <a:normAutofit fontScale="92500" lnSpcReduction="20000"/>
          </a:bodyPr>
          <a:lstStyle/>
          <a:p>
            <a:pPr eaLnBrk="1" hangingPunct="1">
              <a:lnSpc>
                <a:spcPct val="90000"/>
              </a:lnSpc>
            </a:pPr>
            <a:r>
              <a:rPr lang="en-US" sz="2400" dirty="0"/>
              <a:t>Search problem:</a:t>
            </a:r>
          </a:p>
          <a:p>
            <a:pPr lvl="1" eaLnBrk="1" hangingPunct="1">
              <a:lnSpc>
                <a:spcPct val="90000"/>
              </a:lnSpc>
            </a:pPr>
            <a:r>
              <a:rPr lang="en-US" sz="2000" dirty="0"/>
              <a:t>States (configurations of the world)</a:t>
            </a:r>
          </a:p>
          <a:p>
            <a:pPr lvl="1" eaLnBrk="1" hangingPunct="1">
              <a:lnSpc>
                <a:spcPct val="90000"/>
              </a:lnSpc>
            </a:pPr>
            <a:r>
              <a:rPr lang="en-US" sz="2000" dirty="0"/>
              <a:t>Actions and costs</a:t>
            </a:r>
          </a:p>
          <a:p>
            <a:pPr lvl="1" eaLnBrk="1" hangingPunct="1">
              <a:lnSpc>
                <a:spcPct val="90000"/>
              </a:lnSpc>
            </a:pPr>
            <a:r>
              <a:rPr lang="en-US" sz="2000" dirty="0"/>
              <a:t>Successor function (world dynamics)</a:t>
            </a:r>
          </a:p>
          <a:p>
            <a:pPr lvl="1" eaLnBrk="1" hangingPunct="1">
              <a:lnSpc>
                <a:spcPct val="90000"/>
              </a:lnSpc>
            </a:pPr>
            <a:r>
              <a:rPr lang="en-US" sz="2000" dirty="0"/>
              <a:t>Start state and goal test</a:t>
            </a:r>
          </a:p>
          <a:p>
            <a:pPr>
              <a:lnSpc>
                <a:spcPct val="90000"/>
              </a:lnSpc>
            </a:pPr>
            <a:endParaRPr lang="en-US" sz="1500" dirty="0"/>
          </a:p>
          <a:p>
            <a:pPr eaLnBrk="1" hangingPunct="1">
              <a:lnSpc>
                <a:spcPct val="90000"/>
              </a:lnSpc>
            </a:pPr>
            <a:r>
              <a:rPr lang="en-US" sz="2400" dirty="0"/>
              <a:t>Search tree:</a:t>
            </a:r>
          </a:p>
          <a:p>
            <a:pPr lvl="1" eaLnBrk="1" hangingPunct="1">
              <a:lnSpc>
                <a:spcPct val="90000"/>
              </a:lnSpc>
            </a:pPr>
            <a:r>
              <a:rPr lang="en-US" sz="2000" dirty="0"/>
              <a:t>Nodes: represent plans for reaching states</a:t>
            </a:r>
          </a:p>
          <a:p>
            <a:pPr lvl="1" eaLnBrk="1" hangingPunct="1">
              <a:lnSpc>
                <a:spcPct val="90000"/>
              </a:lnSpc>
            </a:pPr>
            <a:r>
              <a:rPr lang="en-US" sz="2000" dirty="0"/>
              <a:t>Plans have costs (sum of action costs)</a:t>
            </a:r>
          </a:p>
          <a:p>
            <a:pPr>
              <a:lnSpc>
                <a:spcPct val="90000"/>
              </a:lnSpc>
            </a:pPr>
            <a:endParaRPr lang="en-US" sz="1500" dirty="0"/>
          </a:p>
          <a:p>
            <a:pPr eaLnBrk="1" hangingPunct="1">
              <a:lnSpc>
                <a:spcPct val="90000"/>
              </a:lnSpc>
            </a:pPr>
            <a:r>
              <a:rPr lang="en-US" sz="2400" dirty="0"/>
              <a:t>Search algorithm:</a:t>
            </a:r>
          </a:p>
          <a:p>
            <a:pPr lvl="1" eaLnBrk="1" hangingPunct="1">
              <a:lnSpc>
                <a:spcPct val="90000"/>
              </a:lnSpc>
            </a:pPr>
            <a:r>
              <a:rPr lang="en-US" sz="2000" dirty="0"/>
              <a:t>Systematically builds a search tree</a:t>
            </a:r>
          </a:p>
          <a:p>
            <a:pPr lvl="1" eaLnBrk="1" hangingPunct="1">
              <a:lnSpc>
                <a:spcPct val="90000"/>
              </a:lnSpc>
            </a:pPr>
            <a:r>
              <a:rPr lang="en-US" sz="2000" dirty="0"/>
              <a:t>Chooses an ordering of the fringe (unexplored nodes)</a:t>
            </a:r>
          </a:p>
          <a:p>
            <a:pPr lvl="1" eaLnBrk="1" hangingPunct="1">
              <a:lnSpc>
                <a:spcPct val="90000"/>
              </a:lnSpc>
            </a:pPr>
            <a:r>
              <a:rPr lang="en-US" sz="2000" dirty="0"/>
              <a:t>Optimal: finds least-cost plans</a:t>
            </a:r>
          </a:p>
        </p:txBody>
      </p:sp>
    </p:spTree>
    <p:extLst>
      <p:ext uri="{BB962C8B-B14F-4D97-AF65-F5344CB8AC3E}">
        <p14:creationId xmlns:p14="http://schemas.microsoft.com/office/powerpoint/2010/main" val="706551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FEE3-1E73-4141-2D42-3FFC8A945EB8}"/>
              </a:ext>
            </a:extLst>
          </p:cNvPr>
          <p:cNvSpPr>
            <a:spLocks noGrp="1"/>
          </p:cNvSpPr>
          <p:nvPr>
            <p:ph type="title"/>
          </p:nvPr>
        </p:nvSpPr>
        <p:spPr>
          <a:xfrm>
            <a:off x="838200" y="-219337"/>
            <a:ext cx="10515600" cy="1325563"/>
          </a:xfrm>
        </p:spPr>
        <p:txBody>
          <a:bodyPr/>
          <a:lstStyle/>
          <a:p>
            <a:r>
              <a:rPr lang="en-US" dirty="0"/>
              <a:t>Steps of Heuristics Search</a:t>
            </a:r>
            <a:endParaRPr lang="en-PK" dirty="0"/>
          </a:p>
        </p:txBody>
      </p:sp>
      <p:sp>
        <p:nvSpPr>
          <p:cNvPr id="7" name="TextBox 6">
            <a:extLst>
              <a:ext uri="{FF2B5EF4-FFF2-40B4-BE49-F238E27FC236}">
                <a16:creationId xmlns:a16="http://schemas.microsoft.com/office/drawing/2014/main" id="{47EF1284-D900-84AA-2EDF-9A821D456DEE}"/>
              </a:ext>
            </a:extLst>
          </p:cNvPr>
          <p:cNvSpPr txBox="1"/>
          <p:nvPr/>
        </p:nvSpPr>
        <p:spPr>
          <a:xfrm>
            <a:off x="838200" y="1020554"/>
            <a:ext cx="10719062" cy="5016758"/>
          </a:xfrm>
          <a:prstGeom prst="rect">
            <a:avLst/>
          </a:prstGeom>
          <a:noFill/>
        </p:spPr>
        <p:txBody>
          <a:bodyPr wrap="square">
            <a:spAutoFit/>
          </a:bodyPr>
          <a:lstStyle/>
          <a:p>
            <a:pPr algn="l">
              <a:buFont typeface="+mj-lt"/>
              <a:buAutoNum type="arabicPeriod"/>
            </a:pPr>
            <a:r>
              <a:rPr lang="en-US" sz="2000" b="0" i="0" dirty="0">
                <a:solidFill>
                  <a:srgbClr val="FF0000"/>
                </a:solidFill>
                <a:effectLst/>
                <a:latin typeface="Söhne"/>
              </a:rPr>
              <a:t>Define the problem</a:t>
            </a:r>
            <a:r>
              <a:rPr lang="en-US" sz="2000" b="0" i="0" dirty="0">
                <a:solidFill>
                  <a:srgbClr val="374151"/>
                </a:solidFill>
                <a:effectLst/>
                <a:latin typeface="Söhne"/>
              </a:rPr>
              <a:t>: You need to clearly define the problem you want to solve, including the start state, goal state, and the actions that can be taken to move from one state to another.</a:t>
            </a:r>
          </a:p>
          <a:p>
            <a:pPr algn="l">
              <a:buFont typeface="+mj-lt"/>
              <a:buAutoNum type="arabicPeriod"/>
            </a:pPr>
            <a:endParaRPr lang="en-US" sz="2000" b="0" i="0" dirty="0">
              <a:solidFill>
                <a:srgbClr val="374151"/>
              </a:solidFill>
              <a:effectLst/>
              <a:latin typeface="Söhne"/>
            </a:endParaRPr>
          </a:p>
          <a:p>
            <a:pPr algn="l">
              <a:buFont typeface="+mj-lt"/>
              <a:buAutoNum type="arabicPeriod"/>
            </a:pPr>
            <a:r>
              <a:rPr lang="en-US" sz="2000" b="0" i="0" dirty="0">
                <a:solidFill>
                  <a:srgbClr val="FF0000"/>
                </a:solidFill>
                <a:effectLst/>
                <a:latin typeface="Söhne"/>
              </a:rPr>
              <a:t>Design the heuristic function: </a:t>
            </a:r>
            <a:r>
              <a:rPr lang="en-US" sz="2000" b="0" i="0" dirty="0">
                <a:solidFill>
                  <a:srgbClr val="374151"/>
                </a:solidFill>
                <a:effectLst/>
                <a:latin typeface="Söhne"/>
              </a:rPr>
              <a:t>You need to design a heuristic function that estimates the distance or cost from a particular state to the goal state. The heuristic function should be admissible, meaning it never overestimates the distance to the goal state, and consistent.</a:t>
            </a:r>
          </a:p>
          <a:p>
            <a:pPr algn="l">
              <a:buFont typeface="+mj-lt"/>
              <a:buAutoNum type="arabicPeriod"/>
            </a:pPr>
            <a:endParaRPr lang="en-US" sz="2000" b="0" i="0" dirty="0">
              <a:solidFill>
                <a:srgbClr val="374151"/>
              </a:solidFill>
              <a:effectLst/>
              <a:latin typeface="Söhne"/>
            </a:endParaRPr>
          </a:p>
          <a:p>
            <a:pPr algn="l">
              <a:buFont typeface="+mj-lt"/>
              <a:buAutoNum type="arabicPeriod"/>
            </a:pPr>
            <a:r>
              <a:rPr lang="en-US" sz="2000" b="0" i="0" dirty="0">
                <a:solidFill>
                  <a:srgbClr val="FF0000"/>
                </a:solidFill>
                <a:effectLst/>
                <a:latin typeface="Söhne"/>
              </a:rPr>
              <a:t>Choose a search algorithm: </a:t>
            </a:r>
            <a:r>
              <a:rPr lang="en-US" sz="2000" b="0" i="0" dirty="0">
                <a:solidFill>
                  <a:srgbClr val="374151"/>
                </a:solidFill>
                <a:effectLst/>
                <a:latin typeface="Söhne"/>
              </a:rPr>
              <a:t>There are several search algorithms that use heuristics, including A* search, iterative deepening A*, greedy best first search, and hill climbing. Each algorithm has its own advantages and disadvantages, depending on the nature of the problem.</a:t>
            </a:r>
          </a:p>
          <a:p>
            <a:pPr algn="l">
              <a:buFont typeface="+mj-lt"/>
              <a:buAutoNum type="arabicPeriod"/>
            </a:pPr>
            <a:endParaRPr lang="en-US" sz="2000" b="0" i="0" dirty="0">
              <a:solidFill>
                <a:srgbClr val="374151"/>
              </a:solidFill>
              <a:effectLst/>
              <a:latin typeface="Söhne"/>
            </a:endParaRPr>
          </a:p>
          <a:p>
            <a:pPr algn="l">
              <a:buFont typeface="+mj-lt"/>
              <a:buAutoNum type="arabicPeriod"/>
            </a:pPr>
            <a:r>
              <a:rPr lang="en-US" sz="2000" b="0" i="0" dirty="0">
                <a:solidFill>
                  <a:srgbClr val="FF0000"/>
                </a:solidFill>
                <a:effectLst/>
                <a:latin typeface="Söhne"/>
              </a:rPr>
              <a:t>Implement the search algorithm</a:t>
            </a:r>
            <a:r>
              <a:rPr lang="en-US" sz="2000" b="0" i="0" dirty="0">
                <a:solidFill>
                  <a:srgbClr val="374151"/>
                </a:solidFill>
                <a:effectLst/>
                <a:latin typeface="Söhne"/>
              </a:rPr>
              <a:t>: Implement the chosen search algorithm in a programming language, using the heuristic function you designed to guide the search process.</a:t>
            </a:r>
          </a:p>
          <a:p>
            <a:pPr algn="l">
              <a:buFont typeface="+mj-lt"/>
              <a:buAutoNum type="arabicPeriod"/>
            </a:pPr>
            <a:endParaRPr lang="en-US" sz="2000" b="0" i="0" dirty="0">
              <a:solidFill>
                <a:srgbClr val="FF0000"/>
              </a:solidFill>
              <a:effectLst/>
              <a:latin typeface="Söhne"/>
            </a:endParaRPr>
          </a:p>
          <a:p>
            <a:pPr algn="l">
              <a:buFont typeface="+mj-lt"/>
              <a:buAutoNum type="arabicPeriod"/>
            </a:pPr>
            <a:r>
              <a:rPr lang="en-US" sz="2000" b="0" i="0" dirty="0">
                <a:solidFill>
                  <a:srgbClr val="FF0000"/>
                </a:solidFill>
                <a:effectLst/>
                <a:latin typeface="Söhne"/>
              </a:rPr>
              <a:t>Test and evaluate</a:t>
            </a:r>
            <a:r>
              <a:rPr lang="en-US" sz="2000" b="0" i="0" dirty="0">
                <a:solidFill>
                  <a:srgbClr val="374151"/>
                </a:solidFill>
                <a:effectLst/>
                <a:latin typeface="Söhne"/>
              </a:rPr>
              <a:t>: Test your implementation on various inputs, and evaluate its performance in terms of time and space complexity, optimality, and completeness.</a:t>
            </a:r>
          </a:p>
        </p:txBody>
      </p:sp>
    </p:spTree>
    <p:extLst>
      <p:ext uri="{BB962C8B-B14F-4D97-AF65-F5344CB8AC3E}">
        <p14:creationId xmlns:p14="http://schemas.microsoft.com/office/powerpoint/2010/main" val="48478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Example: Heuristic Function</a:t>
            </a:r>
          </a:p>
        </p:txBody>
      </p:sp>
      <p:pic>
        <p:nvPicPr>
          <p:cNvPr id="12292" name="Picture 4"/>
          <p:cNvPicPr>
            <a:picLocks noChangeAspect="1" noChangeArrowheads="1"/>
          </p:cNvPicPr>
          <p:nvPr/>
        </p:nvPicPr>
        <p:blipFill>
          <a:blip r:embed="rId2" cstate="print"/>
          <a:srcRect/>
          <a:stretch>
            <a:fillRect/>
          </a:stretch>
        </p:blipFill>
        <p:spPr bwMode="auto">
          <a:xfrm>
            <a:off x="1944689" y="1640445"/>
            <a:ext cx="8329612" cy="4090988"/>
          </a:xfrm>
          <a:prstGeom prst="rect">
            <a:avLst/>
          </a:prstGeom>
          <a:noFill/>
          <a:ln w="9525">
            <a:noFill/>
            <a:miter lim="800000"/>
            <a:headEnd/>
            <a:tailEnd/>
          </a:ln>
        </p:spPr>
      </p:pic>
      <p:sp>
        <p:nvSpPr>
          <p:cNvPr id="12294" name="Text Box 6"/>
          <p:cNvSpPr txBox="1">
            <a:spLocks noChangeArrowheads="1"/>
          </p:cNvSpPr>
          <p:nvPr/>
        </p:nvSpPr>
        <p:spPr bwMode="auto">
          <a:xfrm>
            <a:off x="8991600" y="5943600"/>
            <a:ext cx="1143000" cy="523218"/>
          </a:xfrm>
          <a:prstGeom prst="rect">
            <a:avLst/>
          </a:prstGeom>
          <a:noFill/>
          <a:ln w="9525">
            <a:noFill/>
            <a:miter lim="800000"/>
            <a:headEnd/>
            <a:tailEnd/>
          </a:ln>
        </p:spPr>
        <p:txBody>
          <a:bodyPr lIns="91438" tIns="45719" rIns="91438" bIns="45719">
            <a:spAutoFit/>
          </a:bodyPr>
          <a:lstStyle/>
          <a:p>
            <a:pPr>
              <a:spcBef>
                <a:spcPct val="50000"/>
              </a:spcBef>
            </a:pPr>
            <a:r>
              <a:rPr lang="en-US" sz="2800" dirty="0">
                <a:solidFill>
                  <a:srgbClr val="C00000"/>
                </a:solidFill>
              </a:rPr>
              <a:t>h(x)</a:t>
            </a:r>
          </a:p>
        </p:txBody>
      </p:sp>
      <p:sp>
        <p:nvSpPr>
          <p:cNvPr id="7" name="Rounded Rectangle 6"/>
          <p:cNvSpPr/>
          <p:nvPr/>
        </p:nvSpPr>
        <p:spPr>
          <a:xfrm>
            <a:off x="8458200" y="1600200"/>
            <a:ext cx="1905000" cy="42672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63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9" y="1166814"/>
            <a:ext cx="69056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4"/>
          <p:cNvSpPr txBox="1">
            <a:spLocks noChangeArrowheads="1"/>
          </p:cNvSpPr>
          <p:nvPr/>
        </p:nvSpPr>
        <p:spPr bwMode="auto">
          <a:xfrm>
            <a:off x="1905000" y="381001"/>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31" charset="0"/>
                <a:ea typeface="ＭＳ Ｐゴシック" pitchFamily="31" charset="-128"/>
              </a:defRPr>
            </a:lvl1pPr>
            <a:lvl2pPr marL="37931725" indent="-37474525" eaLnBrk="0" hangingPunct="0">
              <a:spcBef>
                <a:spcPct val="20000"/>
              </a:spcBef>
              <a:buChar char="–"/>
              <a:defRPr sz="2800">
                <a:solidFill>
                  <a:schemeClr val="tx1"/>
                </a:solidFill>
                <a:latin typeface="Times New Roman" pitchFamily="31" charset="0"/>
                <a:ea typeface="ＭＳ Ｐゴシック" pitchFamily="31" charset="-128"/>
              </a:defRPr>
            </a:lvl2pPr>
            <a:lvl3pPr marL="1143000" indent="-228600" eaLnBrk="0" hangingPunct="0">
              <a:spcBef>
                <a:spcPct val="20000"/>
              </a:spcBef>
              <a:buChar char="•"/>
              <a:defRPr sz="2400">
                <a:solidFill>
                  <a:schemeClr val="tx1"/>
                </a:solidFill>
                <a:latin typeface="Times New Roman" pitchFamily="31" charset="0"/>
                <a:ea typeface="ＭＳ Ｐゴシック" pitchFamily="31" charset="-128"/>
              </a:defRPr>
            </a:lvl3pPr>
            <a:lvl4pPr marL="1600200" indent="-228600" eaLnBrk="0" hangingPunct="0">
              <a:spcBef>
                <a:spcPct val="20000"/>
              </a:spcBef>
              <a:buChar char="–"/>
              <a:defRPr sz="2000">
                <a:solidFill>
                  <a:schemeClr val="tx1"/>
                </a:solidFill>
                <a:latin typeface="Times New Roman" pitchFamily="31" charset="0"/>
                <a:ea typeface="ＭＳ Ｐゴシック" pitchFamily="31" charset="-128"/>
              </a:defRPr>
            </a:lvl4pPr>
            <a:lvl5pPr marL="2057400" indent="-228600" eaLnBrk="0" hangingPunct="0">
              <a:spcBef>
                <a:spcPct val="20000"/>
              </a:spcBef>
              <a:buChar char="»"/>
              <a:defRPr sz="2000">
                <a:solidFill>
                  <a:schemeClr val="tx1"/>
                </a:solidFill>
                <a:latin typeface="Times New Roman" pitchFamily="31" charset="0"/>
                <a:ea typeface="ＭＳ Ｐゴシック" pitchFamily="31" charset="-128"/>
              </a:defRPr>
            </a:lvl5pPr>
            <a:lvl6pPr marL="25146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6pPr>
            <a:lvl7pPr marL="29718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7pPr>
            <a:lvl8pPr marL="34290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8pPr>
            <a:lvl9pPr marL="38862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9pPr>
          </a:lstStyle>
          <a:p>
            <a:pPr algn="ctr" eaLnBrk="1" hangingPunct="1">
              <a:spcBef>
                <a:spcPct val="50000"/>
              </a:spcBef>
              <a:buFontTx/>
              <a:buNone/>
            </a:pPr>
            <a:r>
              <a:rPr lang="en-GB" altLang="en-US" sz="2000" dirty="0"/>
              <a:t>First three levels of the tic-tac-toe state space reduced by symmetry</a:t>
            </a:r>
          </a:p>
        </p:txBody>
      </p:sp>
    </p:spTree>
    <p:extLst>
      <p:ext uri="{BB962C8B-B14F-4D97-AF65-F5344CB8AC3E}">
        <p14:creationId xmlns:p14="http://schemas.microsoft.com/office/powerpoint/2010/main" val="3428891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1981201"/>
            <a:ext cx="715327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
          <p:cNvSpPr txBox="1">
            <a:spLocks noChangeArrowheads="1"/>
          </p:cNvSpPr>
          <p:nvPr/>
        </p:nvSpPr>
        <p:spPr bwMode="auto">
          <a:xfrm>
            <a:off x="1981200" y="457201"/>
            <a:ext cx="830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31" charset="0"/>
                <a:ea typeface="ＭＳ Ｐゴシック" pitchFamily="31" charset="-128"/>
              </a:defRPr>
            </a:lvl1pPr>
            <a:lvl2pPr marL="37931725" indent="-37474525" eaLnBrk="0" hangingPunct="0">
              <a:spcBef>
                <a:spcPct val="20000"/>
              </a:spcBef>
              <a:buChar char="–"/>
              <a:defRPr sz="2800">
                <a:solidFill>
                  <a:schemeClr val="tx1"/>
                </a:solidFill>
                <a:latin typeface="Times New Roman" pitchFamily="31" charset="0"/>
                <a:ea typeface="ＭＳ Ｐゴシック" pitchFamily="31" charset="-128"/>
              </a:defRPr>
            </a:lvl2pPr>
            <a:lvl3pPr marL="1143000" indent="-228600" eaLnBrk="0" hangingPunct="0">
              <a:spcBef>
                <a:spcPct val="20000"/>
              </a:spcBef>
              <a:buChar char="•"/>
              <a:defRPr sz="2400">
                <a:solidFill>
                  <a:schemeClr val="tx1"/>
                </a:solidFill>
                <a:latin typeface="Times New Roman" pitchFamily="31" charset="0"/>
                <a:ea typeface="ＭＳ Ｐゴシック" pitchFamily="31" charset="-128"/>
              </a:defRPr>
            </a:lvl3pPr>
            <a:lvl4pPr marL="1600200" indent="-228600" eaLnBrk="0" hangingPunct="0">
              <a:spcBef>
                <a:spcPct val="20000"/>
              </a:spcBef>
              <a:buChar char="–"/>
              <a:defRPr sz="2000">
                <a:solidFill>
                  <a:schemeClr val="tx1"/>
                </a:solidFill>
                <a:latin typeface="Times New Roman" pitchFamily="31" charset="0"/>
                <a:ea typeface="ＭＳ Ｐゴシック" pitchFamily="31" charset="-128"/>
              </a:defRPr>
            </a:lvl4pPr>
            <a:lvl5pPr marL="2057400" indent="-228600" eaLnBrk="0" hangingPunct="0">
              <a:spcBef>
                <a:spcPct val="20000"/>
              </a:spcBef>
              <a:buChar char="»"/>
              <a:defRPr sz="2000">
                <a:solidFill>
                  <a:schemeClr val="tx1"/>
                </a:solidFill>
                <a:latin typeface="Times New Roman" pitchFamily="31" charset="0"/>
                <a:ea typeface="ＭＳ Ｐゴシック" pitchFamily="31" charset="-128"/>
              </a:defRPr>
            </a:lvl5pPr>
            <a:lvl6pPr marL="25146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6pPr>
            <a:lvl7pPr marL="29718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7pPr>
            <a:lvl8pPr marL="34290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8pPr>
            <a:lvl9pPr marL="38862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9pPr>
          </a:lstStyle>
          <a:p>
            <a:pPr algn="ctr" eaLnBrk="1" hangingPunct="1">
              <a:spcBef>
                <a:spcPct val="50000"/>
              </a:spcBef>
              <a:buFontTx/>
              <a:buNone/>
            </a:pPr>
            <a:r>
              <a:rPr lang="en-GB" altLang="en-US" sz="2000" dirty="0"/>
              <a:t>The “most wins” heuristic applied to the first children in tic-tac-toe.</a:t>
            </a:r>
          </a:p>
        </p:txBody>
      </p:sp>
    </p:spTree>
    <p:extLst>
      <p:ext uri="{BB962C8B-B14F-4D97-AF65-F5344CB8AC3E}">
        <p14:creationId xmlns:p14="http://schemas.microsoft.com/office/powerpoint/2010/main" val="125847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14401"/>
            <a:ext cx="5329238"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p:cNvSpPr txBox="1">
            <a:spLocks noChangeArrowheads="1"/>
          </p:cNvSpPr>
          <p:nvPr/>
        </p:nvSpPr>
        <p:spPr bwMode="auto">
          <a:xfrm>
            <a:off x="2133600" y="457201"/>
            <a:ext cx="815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31" charset="0"/>
                <a:ea typeface="ＭＳ Ｐゴシック" pitchFamily="31" charset="-128"/>
              </a:defRPr>
            </a:lvl1pPr>
            <a:lvl2pPr marL="37931725" indent="-37474525" eaLnBrk="0" hangingPunct="0">
              <a:spcBef>
                <a:spcPct val="20000"/>
              </a:spcBef>
              <a:buChar char="–"/>
              <a:defRPr sz="2800">
                <a:solidFill>
                  <a:schemeClr val="tx1"/>
                </a:solidFill>
                <a:latin typeface="Times New Roman" pitchFamily="31" charset="0"/>
                <a:ea typeface="ＭＳ Ｐゴシック" pitchFamily="31" charset="-128"/>
              </a:defRPr>
            </a:lvl2pPr>
            <a:lvl3pPr marL="1143000" indent="-228600" eaLnBrk="0" hangingPunct="0">
              <a:spcBef>
                <a:spcPct val="20000"/>
              </a:spcBef>
              <a:buChar char="•"/>
              <a:defRPr sz="2400">
                <a:solidFill>
                  <a:schemeClr val="tx1"/>
                </a:solidFill>
                <a:latin typeface="Times New Roman" pitchFamily="31" charset="0"/>
                <a:ea typeface="ＭＳ Ｐゴシック" pitchFamily="31" charset="-128"/>
              </a:defRPr>
            </a:lvl3pPr>
            <a:lvl4pPr marL="1600200" indent="-228600" eaLnBrk="0" hangingPunct="0">
              <a:spcBef>
                <a:spcPct val="20000"/>
              </a:spcBef>
              <a:buChar char="–"/>
              <a:defRPr sz="2000">
                <a:solidFill>
                  <a:schemeClr val="tx1"/>
                </a:solidFill>
                <a:latin typeface="Times New Roman" pitchFamily="31" charset="0"/>
                <a:ea typeface="ＭＳ Ｐゴシック" pitchFamily="31" charset="-128"/>
              </a:defRPr>
            </a:lvl4pPr>
            <a:lvl5pPr marL="2057400" indent="-228600" eaLnBrk="0" hangingPunct="0">
              <a:spcBef>
                <a:spcPct val="20000"/>
              </a:spcBef>
              <a:buChar char="»"/>
              <a:defRPr sz="2000">
                <a:solidFill>
                  <a:schemeClr val="tx1"/>
                </a:solidFill>
                <a:latin typeface="Times New Roman" pitchFamily="31" charset="0"/>
                <a:ea typeface="ＭＳ Ｐゴシック" pitchFamily="31" charset="-128"/>
              </a:defRPr>
            </a:lvl5pPr>
            <a:lvl6pPr marL="25146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6pPr>
            <a:lvl7pPr marL="29718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7pPr>
            <a:lvl8pPr marL="34290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8pPr>
            <a:lvl9pPr marL="3886200" indent="-228600" eaLnBrk="0" fontAlgn="base" hangingPunct="0">
              <a:spcBef>
                <a:spcPct val="20000"/>
              </a:spcBef>
              <a:spcAft>
                <a:spcPct val="0"/>
              </a:spcAft>
              <a:buChar char="»"/>
              <a:defRPr sz="2000">
                <a:solidFill>
                  <a:schemeClr val="tx1"/>
                </a:solidFill>
                <a:latin typeface="Times New Roman" pitchFamily="31" charset="0"/>
                <a:ea typeface="ＭＳ Ｐゴシック" pitchFamily="31" charset="-128"/>
              </a:defRPr>
            </a:lvl9pPr>
          </a:lstStyle>
          <a:p>
            <a:pPr algn="ctr" eaLnBrk="1" hangingPunct="1">
              <a:spcBef>
                <a:spcPct val="50000"/>
              </a:spcBef>
              <a:buFontTx/>
              <a:buNone/>
            </a:pPr>
            <a:r>
              <a:rPr lang="en-GB" altLang="en-US" sz="2000" dirty="0"/>
              <a:t>Heuristically reduced state space for tic-tac-toe.</a:t>
            </a:r>
          </a:p>
        </p:txBody>
      </p:sp>
    </p:spTree>
    <p:extLst>
      <p:ext uri="{BB962C8B-B14F-4D97-AF65-F5344CB8AC3E}">
        <p14:creationId xmlns:p14="http://schemas.microsoft.com/office/powerpoint/2010/main" val="1444825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8–Puzzle: Heuristics?</a:t>
            </a:r>
            <a:endParaRPr lang="en-US" dirty="0"/>
          </a:p>
        </p:txBody>
      </p:sp>
      <p:sp>
        <p:nvSpPr>
          <p:cNvPr id="14" name="Content Placeholder 13"/>
          <p:cNvSpPr>
            <a:spLocks noGrp="1"/>
          </p:cNvSpPr>
          <p:nvPr>
            <p:ph idx="1"/>
          </p:nvPr>
        </p:nvSpPr>
        <p:spPr>
          <a:xfrm>
            <a:off x="838200" y="5102087"/>
            <a:ext cx="10515600" cy="1074876"/>
          </a:xfrm>
        </p:spPr>
        <p:txBody>
          <a:bodyPr/>
          <a:lstStyle/>
          <a:p>
            <a:r>
              <a:rPr lang="en-US" altLang="en-US" dirty="0"/>
              <a:t>h1: The number of misplaced tiles (squares with number).</a:t>
            </a:r>
          </a:p>
          <a:p>
            <a:r>
              <a:rPr lang="en-US" altLang="en-US" dirty="0"/>
              <a:t>h2: The sum of the distances of the tiles from their goal positions.</a:t>
            </a:r>
          </a:p>
          <a:p>
            <a:endParaRPr lang="en-US" dirty="0"/>
          </a:p>
        </p:txBody>
      </p:sp>
      <p:pic>
        <p:nvPicPr>
          <p:cNvPr id="5" name="Picture 4"/>
          <p:cNvPicPr>
            <a:picLocks noChangeAspect="1"/>
          </p:cNvPicPr>
          <p:nvPr/>
        </p:nvPicPr>
        <p:blipFill>
          <a:blip r:embed="rId2"/>
          <a:stretch>
            <a:fillRect/>
          </a:stretch>
        </p:blipFill>
        <p:spPr>
          <a:xfrm>
            <a:off x="3798580" y="2183434"/>
            <a:ext cx="4594839" cy="2375660"/>
          </a:xfrm>
          <a:prstGeom prst="rect">
            <a:avLst/>
          </a:prstGeom>
        </p:spPr>
      </p:pic>
    </p:spTree>
    <p:extLst>
      <p:ext uri="{BB962C8B-B14F-4D97-AF65-F5344CB8AC3E}">
        <p14:creationId xmlns:p14="http://schemas.microsoft.com/office/powerpoint/2010/main" val="104003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039" y="542926"/>
            <a:ext cx="7905750"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727" y="3733801"/>
            <a:ext cx="757237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688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43794" t="20350" r="34802" b="32385"/>
          <a:stretch/>
        </p:blipFill>
        <p:spPr bwMode="auto">
          <a:xfrm>
            <a:off x="4618058" y="1608352"/>
            <a:ext cx="2846229" cy="35865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707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DFCE4C1-E6A0-4AA9-9965-F1CD6F0FDCC0}" type="slidenum">
              <a:rPr lang="en-US" smtClean="0"/>
              <a:t>28</a:t>
            </a:fld>
            <a:endParaRPr lang="en-US"/>
          </a:p>
        </p:txBody>
      </p:sp>
      <p:pic>
        <p:nvPicPr>
          <p:cNvPr id="5" name="Picture 4"/>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43794" t="20350" r="34802" b="32385"/>
          <a:stretch/>
        </p:blipFill>
        <p:spPr bwMode="auto">
          <a:xfrm>
            <a:off x="1649571" y="680700"/>
            <a:ext cx="2846229" cy="3586501"/>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1524000" y="76200"/>
            <a:ext cx="9144000" cy="523220"/>
          </a:xfrm>
          <a:prstGeom prst="rect">
            <a:avLst/>
          </a:prstGeom>
        </p:spPr>
        <p:txBody>
          <a:bodyPr wrap="square">
            <a:spAutoFit/>
          </a:bodyPr>
          <a:lstStyle/>
          <a:p>
            <a:pPr lvl="0"/>
            <a:r>
              <a:rPr lang="en-US" sz="2800" b="1" dirty="0"/>
              <a:t>h1: The number of misplaced tiles (not including the blank)</a:t>
            </a:r>
            <a:endParaRPr lang="en-US" sz="2800" dirty="0"/>
          </a:p>
        </p:txBody>
      </p:sp>
      <p:sp>
        <p:nvSpPr>
          <p:cNvPr id="11" name="Rectangle 10"/>
          <p:cNvSpPr/>
          <p:nvPr/>
        </p:nvSpPr>
        <p:spPr>
          <a:xfrm>
            <a:off x="1600200" y="4584918"/>
            <a:ext cx="8915400" cy="1815882"/>
          </a:xfrm>
          <a:prstGeom prst="rect">
            <a:avLst/>
          </a:prstGeom>
        </p:spPr>
        <p:txBody>
          <a:bodyPr wrap="square">
            <a:spAutoFit/>
          </a:bodyPr>
          <a:lstStyle/>
          <a:p>
            <a:pPr marL="342900" indent="-342900">
              <a:buFont typeface="Arial" panose="020B0604020202020204" pitchFamily="34" charset="0"/>
              <a:buChar char="•"/>
            </a:pPr>
            <a:r>
              <a:rPr lang="en-US" sz="2800" dirty="0"/>
              <a:t>Only “</a:t>
            </a:r>
            <a:r>
              <a:rPr lang="en-US" sz="2800" b="1" dirty="0"/>
              <a:t>8</a:t>
            </a:r>
            <a:r>
              <a:rPr lang="en-US" sz="2800" dirty="0"/>
              <a:t>” is misplaced</a:t>
            </a:r>
          </a:p>
          <a:p>
            <a:pPr marL="342900" indent="-342900">
              <a:buFont typeface="Arial" panose="020B0604020202020204" pitchFamily="34" charset="0"/>
              <a:buChar char="•"/>
            </a:pPr>
            <a:r>
              <a:rPr lang="en-US" sz="2800" dirty="0"/>
              <a:t>So the heuristic function evaluates to 1. </a:t>
            </a:r>
          </a:p>
          <a:p>
            <a:pPr marL="342900" indent="-342900">
              <a:buFont typeface="Arial" panose="020B0604020202020204" pitchFamily="34" charset="0"/>
              <a:buChar char="•"/>
            </a:pPr>
            <a:r>
              <a:rPr lang="en-US" sz="2800" dirty="0"/>
              <a:t>The heuristic is </a:t>
            </a:r>
            <a:r>
              <a:rPr lang="en-US" sz="2800" i="1" dirty="0"/>
              <a:t>telling</a:t>
            </a:r>
            <a:r>
              <a:rPr lang="en-US" sz="2800" dirty="0"/>
              <a:t> us, that it </a:t>
            </a:r>
            <a:r>
              <a:rPr lang="en-US" sz="2800" i="1" dirty="0"/>
              <a:t>thinks</a:t>
            </a:r>
            <a:r>
              <a:rPr lang="en-US" sz="2800" dirty="0"/>
              <a:t> a solution might be available in just 1 more move.</a:t>
            </a:r>
          </a:p>
        </p:txBody>
      </p:sp>
      <mc:AlternateContent xmlns:mc="http://schemas.openxmlformats.org/markup-compatibility/2006" xmlns:a14="http://schemas.microsoft.com/office/drawing/2010/main">
        <mc:Choice Requires="a14">
          <p:sp>
            <p:nvSpPr>
              <p:cNvPr id="12" name="Rectangle 11"/>
              <p:cNvSpPr/>
              <p:nvPr/>
            </p:nvSpPr>
            <p:spPr>
              <a:xfrm>
                <a:off x="4876800" y="1781452"/>
                <a:ext cx="5638800" cy="1815882"/>
              </a:xfrm>
              <a:prstGeom prst="rect">
                <a:avLst/>
              </a:prstGeom>
            </p:spPr>
            <p:txBody>
              <a:bodyPr wrap="square">
                <a:spAutoFit/>
              </a:bodyPr>
              <a:lstStyle/>
              <a:p>
                <a:pPr marL="457200" indent="-457200">
                  <a:buFont typeface="Arial" panose="020B0604020202020204" pitchFamily="34" charset="0"/>
                  <a:buChar char="•"/>
                </a:pPr>
                <a:r>
                  <a:rPr lang="en-US" sz="2800" i="1" dirty="0"/>
                  <a:t>Notation: </a:t>
                </a:r>
                <a14:m>
                  <m:oMath xmlns:m="http://schemas.openxmlformats.org/officeDocument/2006/math">
                    <m:r>
                      <a:rPr lang="en-US" sz="2800" i="1" dirty="0">
                        <a:latin typeface="Cambria Math"/>
                      </a:rPr>
                      <m:t>𝑓</m:t>
                    </m:r>
                    <m:r>
                      <a:rPr lang="en-US" sz="2800" i="1" dirty="0">
                        <a:latin typeface="Cambria Math"/>
                      </a:rPr>
                      <m:t>(</m:t>
                    </m:r>
                    <m:r>
                      <a:rPr lang="en-US" sz="2800" i="1" dirty="0">
                        <a:latin typeface="Cambria Math"/>
                      </a:rPr>
                      <m:t>𝑛</m:t>
                    </m:r>
                    <m:r>
                      <a:rPr lang="en-US" sz="2800" i="1" dirty="0">
                        <a:latin typeface="Cambria Math"/>
                      </a:rPr>
                      <m:t>) = </m:t>
                    </m:r>
                    <m:r>
                      <a:rPr lang="en-US" sz="2800" i="1" dirty="0">
                        <a:latin typeface="Cambria Math"/>
                      </a:rPr>
                      <m:t>h</m:t>
                    </m:r>
                    <m:r>
                      <a:rPr lang="en-US" sz="2800" i="1" dirty="0">
                        <a:latin typeface="Cambria Math"/>
                      </a:rPr>
                      <m:t>(</m:t>
                    </m:r>
                    <m:r>
                      <a:rPr lang="en-US" sz="2800" i="1" dirty="0">
                        <a:latin typeface="Cambria Math"/>
                      </a:rPr>
                      <m:t>𝑛</m:t>
                    </m:r>
                    <m:r>
                      <a:rPr lang="en-US" sz="2800" i="1" dirty="0">
                        <a:latin typeface="Cambria Math"/>
                      </a:rPr>
                      <m:t>)</m:t>
                    </m:r>
                  </m:oMath>
                </a14:m>
                <a:r>
                  <a:rPr lang="en-US" sz="2800" i="1" dirty="0"/>
                  <a:t> </a:t>
                </a:r>
                <a:endParaRPr lang="en-US" sz="2800" dirty="0"/>
              </a:p>
              <a:p>
                <a:pPr marL="457200" indent="-457200">
                  <a:buFont typeface="Arial" panose="020B0604020202020204" pitchFamily="34" charset="0"/>
                  <a:buChar char="•"/>
                </a:pPr>
                <a:r>
                  <a:rPr lang="en-US" sz="2800" i="1" dirty="0"/>
                  <a:t>h(current state) = 1</a:t>
                </a:r>
                <a:endParaRPr lang="en-US" sz="2800" dirty="0"/>
              </a:p>
              <a:p>
                <a:pPr marL="457200" indent="-457200">
                  <a:buFont typeface="Arial" panose="020B0604020202020204" pitchFamily="34" charset="0"/>
                  <a:buChar char="•"/>
                </a:pPr>
                <a:r>
                  <a:rPr lang="en-US" sz="2800" dirty="0"/>
                  <a:t>Because this state has one misplaced tile.</a:t>
                </a:r>
              </a:p>
            </p:txBody>
          </p:sp>
        </mc:Choice>
        <mc:Fallback xmlns="">
          <p:sp>
            <p:nvSpPr>
              <p:cNvPr id="12" name="Rectangle 11"/>
              <p:cNvSpPr>
                <a:spLocks noRot="1" noChangeAspect="1" noMove="1" noResize="1" noEditPoints="1" noAdjustHandles="1" noChangeArrowheads="1" noChangeShapeType="1" noTextEdit="1"/>
              </p:cNvSpPr>
              <p:nvPr/>
            </p:nvSpPr>
            <p:spPr>
              <a:xfrm>
                <a:off x="4876800" y="1781452"/>
                <a:ext cx="5638800" cy="1815882"/>
              </a:xfrm>
              <a:prstGeom prst="rect">
                <a:avLst/>
              </a:prstGeom>
              <a:blipFill>
                <a:blip r:embed="rId4"/>
                <a:stretch>
                  <a:fillRect l="-1946" t="-3020" b="-8725"/>
                </a:stretch>
              </a:blipFill>
            </p:spPr>
            <p:txBody>
              <a:bodyPr/>
              <a:lstStyle/>
              <a:p>
                <a:r>
                  <a:rPr lang="en-US">
                    <a:noFill/>
                  </a:rPr>
                  <a:t> </a:t>
                </a:r>
              </a:p>
            </p:txBody>
          </p:sp>
        </mc:Fallback>
      </mc:AlternateContent>
    </p:spTree>
    <p:extLst>
      <p:ext uri="{BB962C8B-B14F-4D97-AF65-F5344CB8AC3E}">
        <p14:creationId xmlns:p14="http://schemas.microsoft.com/office/powerpoint/2010/main" val="3526067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85900" y="76200"/>
            <a:ext cx="9144000" cy="523220"/>
          </a:xfrm>
          <a:prstGeom prst="rect">
            <a:avLst/>
          </a:prstGeom>
        </p:spPr>
        <p:txBody>
          <a:bodyPr wrap="square">
            <a:spAutoFit/>
          </a:bodyPr>
          <a:lstStyle/>
          <a:p>
            <a:pPr lvl="0"/>
            <a:r>
              <a:rPr lang="en-US" sz="2800" b="1" dirty="0"/>
              <a:t>h2: </a:t>
            </a:r>
            <a:r>
              <a:rPr lang="fr-FR" sz="2800" b="1" dirty="0"/>
              <a:t>The </a:t>
            </a:r>
            <a:r>
              <a:rPr lang="fr-FR" sz="2800" b="1" dirty="0" err="1"/>
              <a:t>sum</a:t>
            </a:r>
            <a:r>
              <a:rPr lang="fr-FR" sz="2800" b="1" dirty="0"/>
              <a:t> of the distances of </a:t>
            </a:r>
            <a:r>
              <a:rPr lang="fr-FR" sz="2800" b="1" dirty="0" err="1"/>
              <a:t>tiles</a:t>
            </a:r>
            <a:r>
              <a:rPr lang="fr-FR" sz="2800" b="1" dirty="0"/>
              <a:t> </a:t>
            </a:r>
            <a:r>
              <a:rPr lang="fr-FR" sz="2800" b="1" dirty="0" err="1"/>
              <a:t>from</a:t>
            </a:r>
            <a:r>
              <a:rPr lang="fr-FR" sz="2800" b="1" dirty="0"/>
              <a:t> goal positions</a:t>
            </a:r>
            <a:endParaRPr lang="en-US" sz="2800" b="1" dirty="0"/>
          </a:p>
        </p:txBody>
      </p:sp>
      <mc:AlternateContent xmlns:mc="http://schemas.openxmlformats.org/markup-compatibility/2006" xmlns:a14="http://schemas.microsoft.com/office/drawing/2010/main">
        <mc:Choice Requires="a14">
          <p:sp>
            <p:nvSpPr>
              <p:cNvPr id="12" name="Rectangle 11"/>
              <p:cNvSpPr/>
              <p:nvPr/>
            </p:nvSpPr>
            <p:spPr>
              <a:xfrm>
                <a:off x="1828800" y="6334780"/>
                <a:ext cx="8763000" cy="523220"/>
              </a:xfrm>
              <a:prstGeom prst="rect">
                <a:avLst/>
              </a:prstGeom>
            </p:spPr>
            <p:txBody>
              <a:bodyPr wrap="square">
                <a:spAutoFit/>
              </a:bodyPr>
              <a:lstStyle/>
              <a:p>
                <a:r>
                  <a:rPr lang="en-US" sz="2800" i="1" dirty="0"/>
                  <a:t>Notation: </a:t>
                </a:r>
                <a14:m>
                  <m:oMath xmlns:m="http://schemas.openxmlformats.org/officeDocument/2006/math">
                    <m:r>
                      <a:rPr lang="en-US" sz="2800" i="1" dirty="0">
                        <a:latin typeface="Cambria Math"/>
                      </a:rPr>
                      <m:t>𝑓</m:t>
                    </m:r>
                    <m:r>
                      <a:rPr lang="en-US" sz="2800" i="1" dirty="0">
                        <a:latin typeface="Cambria Math"/>
                      </a:rPr>
                      <m:t>(</m:t>
                    </m:r>
                    <m:r>
                      <a:rPr lang="en-US" sz="2800" i="1" dirty="0">
                        <a:latin typeface="Cambria Math"/>
                      </a:rPr>
                      <m:t>𝑛</m:t>
                    </m:r>
                    <m:r>
                      <a:rPr lang="en-US" sz="2800" i="1" dirty="0">
                        <a:latin typeface="Cambria Math"/>
                      </a:rPr>
                      <m:t>) = </m:t>
                    </m:r>
                    <m:r>
                      <a:rPr lang="en-US" sz="2800" i="1" dirty="0">
                        <a:latin typeface="Cambria Math"/>
                      </a:rPr>
                      <m:t>h</m:t>
                    </m:r>
                    <m:r>
                      <a:rPr lang="en-US" sz="2800" i="1" dirty="0">
                        <a:latin typeface="Cambria Math"/>
                      </a:rPr>
                      <m:t>(</m:t>
                    </m:r>
                    <m:r>
                      <a:rPr lang="en-US" sz="2800" i="1" dirty="0">
                        <a:latin typeface="Cambria Math"/>
                      </a:rPr>
                      <m:t>𝑛</m:t>
                    </m:r>
                    <m:r>
                      <a:rPr lang="en-US" sz="2800" i="1" dirty="0">
                        <a:latin typeface="Cambria Math"/>
                      </a:rPr>
                      <m:t>)</m:t>
                    </m:r>
                  </m:oMath>
                </a14:m>
                <a:r>
                  <a:rPr lang="en-US" sz="2800" i="1" dirty="0"/>
                  <a:t>, 	h(current state) = 8</a:t>
                </a:r>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304800" y="6334780"/>
                <a:ext cx="8763000" cy="523220"/>
              </a:xfrm>
              <a:prstGeom prst="rect">
                <a:avLst/>
              </a:prstGeom>
              <a:blipFill rotWithShape="1">
                <a:blip r:embed="rId2"/>
                <a:stretch>
                  <a:fillRect l="-1391" t="-10465" b="-32558"/>
                </a:stretch>
              </a:blipFill>
            </p:spPr>
            <p:txBody>
              <a:bodyPr/>
              <a:lstStyle/>
              <a:p>
                <a:r>
                  <a:rPr lang="en-US">
                    <a:noFill/>
                  </a:rPr>
                  <a:t> </a:t>
                </a:r>
              </a:p>
            </p:txBody>
          </p:sp>
        </mc:Fallback>
      </mc:AlternateContent>
      <p:pic>
        <p:nvPicPr>
          <p:cNvPr id="13" name="Picture 12"/>
          <p:cNvPicPr/>
          <p:nvPr/>
        </p:nvPicPr>
        <p:blipFill rotWithShape="1">
          <a:blip r:embed="rId3">
            <a:extLst>
              <a:ext uri="{28A0092B-C50C-407E-A947-70E740481C1C}">
                <a14:useLocalDpi xmlns:a14="http://schemas.microsoft.com/office/drawing/2010/main" val="0"/>
              </a:ext>
            </a:extLst>
          </a:blip>
          <a:srcRect l="32308" t="25289" r="17270" b="17701"/>
          <a:stretch/>
        </p:blipFill>
        <p:spPr bwMode="auto">
          <a:xfrm>
            <a:off x="1600200" y="751820"/>
            <a:ext cx="9024614" cy="56489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188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Maze Water DFS/BFS (part 1)</a:t>
            </a:r>
          </a:p>
        </p:txBody>
      </p:sp>
      <p:pic>
        <p:nvPicPr>
          <p:cNvPr id="3" name="MazeWater-B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894" y="1130247"/>
            <a:ext cx="7542213" cy="5575353"/>
          </a:xfrm>
          <a:prstGeom prst="rect">
            <a:avLst/>
          </a:prstGeom>
        </p:spPr>
      </p:pic>
    </p:spTree>
    <p:extLst>
      <p:ext uri="{BB962C8B-B14F-4D97-AF65-F5344CB8AC3E}">
        <p14:creationId xmlns:p14="http://schemas.microsoft.com/office/powerpoint/2010/main" val="2309383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7BF6-CC3D-6DBB-0050-954F4245B6AF}"/>
              </a:ext>
            </a:extLst>
          </p:cNvPr>
          <p:cNvSpPr>
            <a:spLocks noGrp="1"/>
          </p:cNvSpPr>
          <p:nvPr>
            <p:ph type="ctrTitle"/>
          </p:nvPr>
        </p:nvSpPr>
        <p:spPr/>
        <p:txBody>
          <a:bodyPr/>
          <a:lstStyle/>
          <a:p>
            <a:r>
              <a:rPr lang="en-US" dirty="0"/>
              <a:t>Quiz</a:t>
            </a:r>
            <a:endParaRPr lang="en-PK" dirty="0"/>
          </a:p>
        </p:txBody>
      </p:sp>
      <p:sp>
        <p:nvSpPr>
          <p:cNvPr id="3" name="Subtitle 2">
            <a:extLst>
              <a:ext uri="{FF2B5EF4-FFF2-40B4-BE49-F238E27FC236}">
                <a16:creationId xmlns:a16="http://schemas.microsoft.com/office/drawing/2014/main" id="{46E5D01A-7683-F640-C854-5AF54851B30A}"/>
              </a:ext>
            </a:extLst>
          </p:cNvPr>
          <p:cNvSpPr>
            <a:spLocks noGrp="1"/>
          </p:cNvSpPr>
          <p:nvPr>
            <p:ph type="subTitle" idx="1"/>
          </p:nvPr>
        </p:nvSpPr>
        <p:spPr/>
        <p:txBody>
          <a:bodyPr/>
          <a:lstStyle/>
          <a:p>
            <a:endParaRPr lang="en-PK"/>
          </a:p>
        </p:txBody>
      </p:sp>
    </p:spTree>
    <p:extLst>
      <p:ext uri="{BB962C8B-B14F-4D97-AF65-F5344CB8AC3E}">
        <p14:creationId xmlns:p14="http://schemas.microsoft.com/office/powerpoint/2010/main" val="2562868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2769604"/>
            <a:ext cx="10515600" cy="2852737"/>
          </a:xfrm>
        </p:spPr>
        <p:txBody>
          <a:bodyPr/>
          <a:lstStyle/>
          <a:p>
            <a:pPr algn="ctr"/>
            <a:r>
              <a:rPr lang="en-US" dirty="0"/>
              <a:t>Greedy Best First Search</a:t>
            </a:r>
          </a:p>
        </p:txBody>
      </p:sp>
      <mc:AlternateContent xmlns:mc="http://schemas.openxmlformats.org/markup-compatibility/2006" xmlns:a14="http://schemas.microsoft.com/office/drawing/2010/main">
        <mc:Choice Requires="a14">
          <p:sp>
            <p:nvSpPr>
              <p:cNvPr id="5" name="Text Placeholder 4"/>
              <p:cNvSpPr>
                <a:spLocks noGrp="1"/>
              </p:cNvSpPr>
              <p:nvPr>
                <p:ph type="body" idx="1"/>
              </p:nvPr>
            </p:nvSpPr>
            <p:spPr>
              <a:xfrm>
                <a:off x="831850" y="5622341"/>
                <a:ext cx="10515600" cy="565633"/>
              </a:xfrm>
            </p:spPr>
            <p:txBody>
              <a:bodyPr/>
              <a:lstStyle/>
              <a:p>
                <a:pPr algn="ctr"/>
                <a:r>
                  <a:rPr lang="en-US" altLang="x-none" dirty="0">
                    <a:solidFill>
                      <a:srgbClr val="002060"/>
                    </a:solidFill>
                  </a:rPr>
                  <a:t>eval-fn: </a:t>
                </a:r>
                <a14:m>
                  <m:oMath xmlns:m="http://schemas.openxmlformats.org/officeDocument/2006/math">
                    <m:r>
                      <a:rPr lang="en-US" altLang="x-none" i="1" dirty="0">
                        <a:solidFill>
                          <a:srgbClr val="002060"/>
                        </a:solidFill>
                        <a:latin typeface="Cambria Math"/>
                      </a:rPr>
                      <m:t>𝑓</m:t>
                    </m:r>
                    <m:r>
                      <a:rPr lang="en-US" altLang="x-none" i="1" dirty="0">
                        <a:solidFill>
                          <a:srgbClr val="002060"/>
                        </a:solidFill>
                        <a:latin typeface="Cambria Math"/>
                      </a:rPr>
                      <m:t>(</m:t>
                    </m:r>
                    <m:r>
                      <a:rPr lang="en-US" altLang="x-none" i="1" dirty="0">
                        <a:solidFill>
                          <a:srgbClr val="002060"/>
                        </a:solidFill>
                        <a:latin typeface="Cambria Math"/>
                      </a:rPr>
                      <m:t>𝑛</m:t>
                    </m:r>
                    <m:r>
                      <a:rPr lang="en-US" altLang="x-none" i="1" dirty="0">
                        <a:solidFill>
                          <a:srgbClr val="002060"/>
                        </a:solidFill>
                        <a:latin typeface="Cambria Math"/>
                      </a:rPr>
                      <m:t>) = </m:t>
                    </m:r>
                    <m:r>
                      <a:rPr lang="en-US" altLang="x-none" i="1" dirty="0">
                        <a:solidFill>
                          <a:srgbClr val="002060"/>
                        </a:solidFill>
                        <a:latin typeface="Cambria Math"/>
                      </a:rPr>
                      <m:t>h</m:t>
                    </m:r>
                    <m:r>
                      <a:rPr lang="en-US" altLang="x-none" i="1" dirty="0">
                        <a:solidFill>
                          <a:srgbClr val="002060"/>
                        </a:solidFill>
                        <a:latin typeface="Cambria Math"/>
                      </a:rPr>
                      <m:t>(</m:t>
                    </m:r>
                    <m:r>
                      <a:rPr lang="en-US" altLang="x-none" i="1" dirty="0">
                        <a:solidFill>
                          <a:srgbClr val="002060"/>
                        </a:solidFill>
                        <a:latin typeface="Cambria Math"/>
                      </a:rPr>
                      <m:t>𝑛</m:t>
                    </m:r>
                    <m:r>
                      <a:rPr lang="en-US" altLang="x-none" i="1" dirty="0">
                        <a:solidFill>
                          <a:srgbClr val="002060"/>
                        </a:solidFill>
                        <a:latin typeface="Cambria Math"/>
                      </a:rPr>
                      <m:t>)</m:t>
                    </m:r>
                  </m:oMath>
                </a14:m>
                <a:endParaRPr lang="en-GB" altLang="x-none" dirty="0">
                  <a:solidFill>
                    <a:srgbClr val="002060"/>
                  </a:solidFill>
                </a:endParaRP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idx="1"/>
              </p:nvPr>
            </p:nvSpPr>
            <p:spPr>
              <a:xfrm>
                <a:off x="831850" y="5622341"/>
                <a:ext cx="10515600" cy="565633"/>
              </a:xfrm>
              <a:blipFill rotWithShape="0">
                <a:blip r:embed="rId2"/>
                <a:stretch>
                  <a:fillRect t="-15054"/>
                </a:stretch>
              </a:blipFill>
            </p:spPr>
            <p:txBody>
              <a:bodyPr/>
              <a:lstStyle/>
              <a:p>
                <a:r>
                  <a:rPr lang="en-US">
                    <a:noFill/>
                  </a:rPr>
                  <a:t> </a:t>
                </a:r>
              </a:p>
            </p:txBody>
          </p:sp>
        </mc:Fallback>
      </mc:AlternateContent>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01009" y="153398"/>
            <a:ext cx="5552661" cy="4478236"/>
          </a:xfrm>
          <a:prstGeom prst="rect">
            <a:avLst/>
          </a:prstGeom>
          <a:noFill/>
        </p:spPr>
      </p:pic>
    </p:spTree>
    <p:extLst>
      <p:ext uri="{BB962C8B-B14F-4D97-AF65-F5344CB8AC3E}">
        <p14:creationId xmlns:p14="http://schemas.microsoft.com/office/powerpoint/2010/main" val="10645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D549B4-D6D9-1CCF-0795-B80B3CB24132}"/>
              </a:ext>
            </a:extLst>
          </p:cNvPr>
          <p:cNvSpPr>
            <a:spLocks noGrp="1"/>
          </p:cNvSpPr>
          <p:nvPr>
            <p:ph type="title"/>
          </p:nvPr>
        </p:nvSpPr>
        <p:spPr/>
        <p:txBody>
          <a:bodyPr/>
          <a:lstStyle/>
          <a:p>
            <a:r>
              <a:rPr lang="en-US" dirty="0"/>
              <a:t>What is greedy best first search?</a:t>
            </a:r>
            <a:endParaRPr lang="en-PK" dirty="0"/>
          </a:p>
        </p:txBody>
      </p:sp>
      <p:sp>
        <p:nvSpPr>
          <p:cNvPr id="6" name="TextBox 5">
            <a:extLst>
              <a:ext uri="{FF2B5EF4-FFF2-40B4-BE49-F238E27FC236}">
                <a16:creationId xmlns:a16="http://schemas.microsoft.com/office/drawing/2014/main" id="{276523DF-83AF-A27A-4382-E0E3BA5A9B2E}"/>
              </a:ext>
            </a:extLst>
          </p:cNvPr>
          <p:cNvSpPr txBox="1"/>
          <p:nvPr/>
        </p:nvSpPr>
        <p:spPr>
          <a:xfrm>
            <a:off x="763571" y="2692692"/>
            <a:ext cx="10360058" cy="1815882"/>
          </a:xfrm>
          <a:prstGeom prst="rect">
            <a:avLst/>
          </a:prstGeom>
          <a:noFill/>
        </p:spPr>
        <p:txBody>
          <a:bodyPr wrap="square">
            <a:spAutoFit/>
          </a:bodyPr>
          <a:lstStyle/>
          <a:p>
            <a:r>
              <a:rPr lang="en-US" sz="2800" b="0" i="0" dirty="0">
                <a:solidFill>
                  <a:srgbClr val="374151"/>
                </a:solidFill>
                <a:effectLst/>
                <a:latin typeface="Söhne"/>
              </a:rPr>
              <a:t>Greedy best-first search is a heuristic search algorithm used in artificial intelligence to find the shortest path between two nodes in a graph or tree. It is a variation of best-first search that uses a heuristic function to determine which node to expand next.</a:t>
            </a:r>
            <a:endParaRPr lang="en-PK" sz="2800" dirty="0"/>
          </a:p>
        </p:txBody>
      </p:sp>
    </p:spTree>
    <p:extLst>
      <p:ext uri="{BB962C8B-B14F-4D97-AF65-F5344CB8AC3E}">
        <p14:creationId xmlns:p14="http://schemas.microsoft.com/office/powerpoint/2010/main" val="1766828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EAF-44E9-F12C-5634-2B0A93944A46}"/>
              </a:ext>
            </a:extLst>
          </p:cNvPr>
          <p:cNvSpPr>
            <a:spLocks noGrp="1"/>
          </p:cNvSpPr>
          <p:nvPr>
            <p:ph type="title"/>
          </p:nvPr>
        </p:nvSpPr>
        <p:spPr/>
        <p:txBody>
          <a:bodyPr/>
          <a:lstStyle/>
          <a:p>
            <a:r>
              <a:rPr lang="en-US" dirty="0"/>
              <a:t>How Greedy search works?</a:t>
            </a:r>
            <a:endParaRPr lang="en-PK" dirty="0"/>
          </a:p>
        </p:txBody>
      </p:sp>
      <p:sp>
        <p:nvSpPr>
          <p:cNvPr id="4" name="TextBox 3">
            <a:extLst>
              <a:ext uri="{FF2B5EF4-FFF2-40B4-BE49-F238E27FC236}">
                <a16:creationId xmlns:a16="http://schemas.microsoft.com/office/drawing/2014/main" id="{F2825091-42E8-3322-9866-1811428F442C}"/>
              </a:ext>
            </a:extLst>
          </p:cNvPr>
          <p:cNvSpPr txBox="1"/>
          <p:nvPr/>
        </p:nvSpPr>
        <p:spPr>
          <a:xfrm>
            <a:off x="518474" y="2554193"/>
            <a:ext cx="10388338" cy="2246769"/>
          </a:xfrm>
          <a:prstGeom prst="rect">
            <a:avLst/>
          </a:prstGeom>
          <a:noFill/>
        </p:spPr>
        <p:txBody>
          <a:bodyPr wrap="square">
            <a:spAutoFit/>
          </a:bodyPr>
          <a:lstStyle/>
          <a:p>
            <a:r>
              <a:rPr lang="en-US" sz="2800" b="0" i="0" dirty="0">
                <a:solidFill>
                  <a:srgbClr val="374151"/>
                </a:solidFill>
                <a:effectLst/>
                <a:latin typeface="Söhne"/>
              </a:rPr>
              <a:t>In greedy best-first search, at each step, the algorithm selects the node that appears to be closest to the goal based on the heuristic function. The heuristic function estimates the distance between the current node and the goal, and the algorithm chooses the node with the lowest estimated distance as the next node to explore.</a:t>
            </a:r>
            <a:endParaRPr lang="en-PK" sz="2800" dirty="0"/>
          </a:p>
        </p:txBody>
      </p:sp>
    </p:spTree>
    <p:extLst>
      <p:ext uri="{BB962C8B-B14F-4D97-AF65-F5344CB8AC3E}">
        <p14:creationId xmlns:p14="http://schemas.microsoft.com/office/powerpoint/2010/main" val="973994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(Best-First) Search</a:t>
            </a:r>
          </a:p>
        </p:txBody>
      </p:sp>
      <p:sp>
        <p:nvSpPr>
          <p:cNvPr id="3" name="Content Placeholder 2"/>
          <p:cNvSpPr>
            <a:spLocks noGrp="1"/>
          </p:cNvSpPr>
          <p:nvPr>
            <p:ph idx="1"/>
          </p:nvPr>
        </p:nvSpPr>
        <p:spPr/>
        <p:txBody>
          <a:bodyPr>
            <a:normAutofit/>
          </a:bodyPr>
          <a:lstStyle/>
          <a:p>
            <a:r>
              <a:rPr lang="en-US" dirty="0"/>
              <a:t>Idea: Expand node with the smallest estimated cost to reach the goal.</a:t>
            </a:r>
          </a:p>
          <a:p>
            <a:r>
              <a:rPr lang="en-US" dirty="0"/>
              <a:t>Use heuristic function f(n) = h(n)</a:t>
            </a:r>
          </a:p>
          <a:p>
            <a:r>
              <a:rPr lang="en-US" b="1" dirty="0"/>
              <a:t>Best-first search</a:t>
            </a:r>
            <a:r>
              <a:rPr lang="en-US" dirty="0"/>
              <a:t> tries to expand the node that is closest to the goal, on the grounds that this is likely to lead to a solution quickly. </a:t>
            </a:r>
          </a:p>
          <a:p>
            <a:endParaRPr lang="en-US" dirty="0"/>
          </a:p>
          <a:p>
            <a:r>
              <a:rPr lang="en-US" i="1" dirty="0"/>
              <a:t>Choose path with low heuristic value</a:t>
            </a:r>
          </a:p>
          <a:p>
            <a:endParaRPr lang="en-US" dirty="0"/>
          </a:p>
        </p:txBody>
      </p:sp>
    </p:spTree>
    <p:extLst>
      <p:ext uri="{BB962C8B-B14F-4D97-AF65-F5344CB8AC3E}">
        <p14:creationId xmlns:p14="http://schemas.microsoft.com/office/powerpoint/2010/main" val="2979535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168" y="1219200"/>
            <a:ext cx="8297333"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94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15200" y="914400"/>
            <a:ext cx="4876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8" name="Rectangle 2"/>
          <p:cNvSpPr>
            <a:spLocks noGrp="1" noChangeArrowheads="1"/>
          </p:cNvSpPr>
          <p:nvPr>
            <p:ph type="title"/>
          </p:nvPr>
        </p:nvSpPr>
        <p:spPr/>
        <p:txBody>
          <a:bodyPr/>
          <a:lstStyle/>
          <a:p>
            <a:pPr eaLnBrk="1" hangingPunct="1"/>
            <a:r>
              <a:rPr lang="en-US" dirty="0"/>
              <a:t>Greedy Search</a:t>
            </a:r>
          </a:p>
        </p:txBody>
      </p:sp>
      <p:sp>
        <p:nvSpPr>
          <p:cNvPr id="816131" name="Rectangle 3"/>
          <p:cNvSpPr>
            <a:spLocks noGrp="1" noChangeArrowheads="1"/>
          </p:cNvSpPr>
          <p:nvPr>
            <p:ph idx="1"/>
          </p:nvPr>
        </p:nvSpPr>
        <p:spPr/>
        <p:txBody>
          <a:bodyPr>
            <a:normAutofit fontScale="92500" lnSpcReduction="20000"/>
          </a:bodyPr>
          <a:lstStyle/>
          <a:p>
            <a:pPr eaLnBrk="1" hangingPunct="1">
              <a:lnSpc>
                <a:spcPct val="90000"/>
              </a:lnSpc>
            </a:pPr>
            <a:r>
              <a:rPr lang="en-US" sz="2800" dirty="0"/>
              <a:t>Expand the node that seems closest…</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What can go wrong?</a:t>
            </a:r>
          </a:p>
        </p:txBody>
      </p:sp>
      <p:pic>
        <p:nvPicPr>
          <p:cNvPr id="816132" name="Picture 4"/>
          <p:cNvPicPr>
            <a:picLocks noChangeAspect="1" noChangeArrowheads="1"/>
          </p:cNvPicPr>
          <p:nvPr/>
        </p:nvPicPr>
        <p:blipFill>
          <a:blip r:embed="rId2" cstate="print"/>
          <a:srcRect/>
          <a:stretch>
            <a:fillRect/>
          </a:stretch>
        </p:blipFill>
        <p:spPr bwMode="auto">
          <a:xfrm>
            <a:off x="5210177" y="2268535"/>
            <a:ext cx="1122363" cy="571500"/>
          </a:xfrm>
          <a:prstGeom prst="rect">
            <a:avLst/>
          </a:prstGeom>
          <a:noFill/>
          <a:ln w="9525">
            <a:noFill/>
            <a:miter lim="800000"/>
            <a:headEnd/>
            <a:tailEnd/>
          </a:ln>
        </p:spPr>
      </p:pic>
      <p:pic>
        <p:nvPicPr>
          <p:cNvPr id="816133" name="Picture 5"/>
          <p:cNvPicPr>
            <a:picLocks noChangeAspect="1" noChangeArrowheads="1"/>
          </p:cNvPicPr>
          <p:nvPr/>
        </p:nvPicPr>
        <p:blipFill>
          <a:blip r:embed="rId3" cstate="print"/>
          <a:srcRect/>
          <a:stretch>
            <a:fillRect/>
          </a:stretch>
        </p:blipFill>
        <p:spPr bwMode="auto">
          <a:xfrm>
            <a:off x="2693993" y="2311399"/>
            <a:ext cx="6535737" cy="1320800"/>
          </a:xfrm>
          <a:prstGeom prst="rect">
            <a:avLst/>
          </a:prstGeom>
          <a:noFill/>
          <a:ln w="9525">
            <a:noFill/>
            <a:miter lim="800000"/>
            <a:headEnd/>
            <a:tailEnd/>
          </a:ln>
        </p:spPr>
      </p:pic>
      <p:pic>
        <p:nvPicPr>
          <p:cNvPr id="816134" name="Picture 6"/>
          <p:cNvPicPr>
            <a:picLocks noChangeAspect="1" noChangeArrowheads="1"/>
          </p:cNvPicPr>
          <p:nvPr/>
        </p:nvPicPr>
        <p:blipFill>
          <a:blip r:embed="rId4" cstate="print"/>
          <a:srcRect/>
          <a:stretch>
            <a:fillRect/>
          </a:stretch>
        </p:blipFill>
        <p:spPr bwMode="auto">
          <a:xfrm>
            <a:off x="1322394" y="2362200"/>
            <a:ext cx="7877175" cy="2128837"/>
          </a:xfrm>
          <a:prstGeom prst="rect">
            <a:avLst/>
          </a:prstGeom>
          <a:noFill/>
          <a:ln w="9525">
            <a:noFill/>
            <a:miter lim="800000"/>
            <a:headEnd/>
            <a:tailEnd/>
          </a:ln>
        </p:spPr>
      </p:pic>
      <p:pic>
        <p:nvPicPr>
          <p:cNvPr id="816135" name="Picture 7"/>
          <p:cNvPicPr>
            <a:picLocks noChangeAspect="1" noChangeArrowheads="1"/>
          </p:cNvPicPr>
          <p:nvPr/>
        </p:nvPicPr>
        <p:blipFill>
          <a:blip r:embed="rId5" cstate="print"/>
          <a:srcRect/>
          <a:stretch>
            <a:fillRect/>
          </a:stretch>
        </p:blipFill>
        <p:spPr bwMode="auto">
          <a:xfrm>
            <a:off x="1319218" y="2343153"/>
            <a:ext cx="7880351" cy="2892425"/>
          </a:xfrm>
          <a:prstGeom prst="rect">
            <a:avLst/>
          </a:prstGeom>
          <a:noFill/>
          <a:ln w="9525">
            <a:noFill/>
            <a:miter lim="800000"/>
            <a:headEnd/>
            <a:tailEnd/>
          </a:ln>
        </p:spPr>
      </p:pic>
      <p:pic>
        <p:nvPicPr>
          <p:cNvPr id="10" name="Picture 4"/>
          <p:cNvPicPr>
            <a:picLocks noChangeAspect="1" noChangeArrowheads="1"/>
          </p:cNvPicPr>
          <p:nvPr/>
        </p:nvPicPr>
        <p:blipFill>
          <a:blip r:embed="rId6" cstate="print">
            <a:clrChange>
              <a:clrFrom>
                <a:srgbClr val="FFFFFF"/>
              </a:clrFrom>
              <a:clrTo>
                <a:srgbClr val="FFFFFF">
                  <a:alpha val="0"/>
                </a:srgbClr>
              </a:clrTo>
            </a:clrChange>
          </a:blip>
          <a:srcRect r="21803"/>
          <a:stretch>
            <a:fillRect/>
          </a:stretch>
        </p:blipFill>
        <p:spPr bwMode="auto">
          <a:xfrm>
            <a:off x="7339093" y="0"/>
            <a:ext cx="4852907" cy="3048000"/>
          </a:xfrm>
          <a:prstGeom prst="rect">
            <a:avLst/>
          </a:prstGeom>
          <a:noFill/>
          <a:ln w="9525">
            <a:noFill/>
            <a:miter lim="800000"/>
            <a:headEnd/>
            <a:tailEnd/>
          </a:ln>
        </p:spPr>
      </p:pic>
      <p:pic>
        <p:nvPicPr>
          <p:cNvPr id="3" name="Picture 2"/>
          <p:cNvPicPr>
            <a:picLocks noChangeAspect="1"/>
          </p:cNvPicPr>
          <p:nvPr/>
        </p:nvPicPr>
        <p:blipFill>
          <a:blip r:embed="rId7"/>
          <a:stretch>
            <a:fillRect/>
          </a:stretch>
        </p:blipFill>
        <p:spPr>
          <a:xfrm>
            <a:off x="10667174" y="3719722"/>
            <a:ext cx="1352550" cy="2952750"/>
          </a:xfrm>
          <a:prstGeom prst="rect">
            <a:avLst/>
          </a:prstGeom>
        </p:spPr>
      </p:pic>
    </p:spTree>
    <p:extLst>
      <p:ext uri="{BB962C8B-B14F-4D97-AF65-F5344CB8AC3E}">
        <p14:creationId xmlns:p14="http://schemas.microsoft.com/office/powerpoint/2010/main" val="3482958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6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6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6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61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6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487174" y="3000516"/>
            <a:ext cx="5059400" cy="3440043"/>
            <a:chOff x="1447417" y="2616200"/>
            <a:chExt cx="5829683" cy="3851716"/>
          </a:xfrm>
        </p:grpSpPr>
        <p:pic>
          <p:nvPicPr>
            <p:cNvPr id="2" name="Picture 1" descr="romania-subgraph.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004" y="2616200"/>
              <a:ext cx="5641096" cy="3851716"/>
            </a:xfrm>
            <a:prstGeom prst="rect">
              <a:avLst/>
            </a:prstGeom>
          </p:spPr>
        </p:pic>
        <p:sp>
          <p:nvSpPr>
            <p:cNvPr id="18" name="Oval 17"/>
            <p:cNvSpPr/>
            <p:nvPr/>
          </p:nvSpPr>
          <p:spPr>
            <a:xfrm>
              <a:off x="1447417" y="2695752"/>
              <a:ext cx="597590" cy="597590"/>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893409" y="5682267"/>
              <a:ext cx="512217" cy="51221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itle 7">
            <a:extLst>
              <a:ext uri="{FF2B5EF4-FFF2-40B4-BE49-F238E27FC236}">
                <a16:creationId xmlns:a16="http://schemas.microsoft.com/office/drawing/2014/main" id="{BECEE6CD-C980-4552-B0FF-BB12E980B38B}"/>
              </a:ext>
            </a:extLst>
          </p:cNvPr>
          <p:cNvSpPr>
            <a:spLocks noGrp="1"/>
          </p:cNvSpPr>
          <p:nvPr>
            <p:ph type="title"/>
          </p:nvPr>
        </p:nvSpPr>
        <p:spPr/>
        <p:txBody>
          <a:bodyPr/>
          <a:lstStyle/>
          <a:p>
            <a:r>
              <a:rPr lang="en-US" dirty="0"/>
              <a:t>Greedy Search</a:t>
            </a:r>
          </a:p>
        </p:txBody>
      </p:sp>
      <p:sp>
        <p:nvSpPr>
          <p:cNvPr id="816131" name="Rectangle 3"/>
          <p:cNvSpPr>
            <a:spLocks noGrp="1" noChangeArrowheads="1"/>
          </p:cNvSpPr>
          <p:nvPr>
            <p:ph idx="1"/>
          </p:nvPr>
        </p:nvSpPr>
        <p:spPr/>
        <p:txBody>
          <a:bodyPr/>
          <a:lstStyle/>
          <a:p>
            <a:pPr eaLnBrk="1" hangingPunct="1">
              <a:lnSpc>
                <a:spcPct val="90000"/>
              </a:lnSpc>
            </a:pPr>
            <a:r>
              <a:rPr lang="en-US" sz="2800" dirty="0"/>
              <a:t>Expand the node that seems closest…(order frontier by h)</a:t>
            </a:r>
          </a:p>
          <a:p>
            <a:pPr eaLnBrk="1" hangingPunct="1">
              <a:lnSpc>
                <a:spcPct val="90000"/>
              </a:lnSpc>
            </a:pPr>
            <a:r>
              <a:rPr lang="en-US" sz="2800" dirty="0"/>
              <a:t>What can possibly go wrong?</a:t>
            </a:r>
          </a:p>
        </p:txBody>
      </p:sp>
      <p:grpSp>
        <p:nvGrpSpPr>
          <p:cNvPr id="7" name="Group 6"/>
          <p:cNvGrpSpPr/>
          <p:nvPr/>
        </p:nvGrpSpPr>
        <p:grpSpPr>
          <a:xfrm>
            <a:off x="348331" y="3167808"/>
            <a:ext cx="4961257" cy="3330015"/>
            <a:chOff x="308575" y="2783492"/>
            <a:chExt cx="5716598" cy="3728521"/>
          </a:xfrm>
        </p:grpSpPr>
        <p:sp>
          <p:nvSpPr>
            <p:cNvPr id="3" name="TextBox 2"/>
            <p:cNvSpPr txBox="1"/>
            <p:nvPr/>
          </p:nvSpPr>
          <p:spPr bwMode="auto">
            <a:xfrm>
              <a:off x="1528364" y="4132552"/>
              <a:ext cx="1102156" cy="523218"/>
            </a:xfrm>
            <a:prstGeom prst="rect">
              <a:avLst/>
            </a:prstGeom>
            <a:noFill/>
            <a:ln w="9525">
              <a:noFill/>
              <a:miter lim="800000"/>
              <a:headEnd/>
              <a:tailEnd/>
            </a:ln>
          </p:spPr>
          <p:txBody>
            <a:bodyPr wrap="none" lIns="91438" tIns="45719" rIns="91438" bIns="45719" rtlCol="0">
              <a:spAutoFit/>
            </a:bodyPr>
            <a:lstStyle/>
            <a:p>
              <a:r>
                <a:rPr lang="en-US" sz="2800" b="1" dirty="0">
                  <a:solidFill>
                    <a:srgbClr val="FF0000"/>
                  </a:solidFill>
                  <a:latin typeface="Calibri"/>
                  <a:cs typeface="Calibri"/>
                </a:rPr>
                <a:t>h=193</a:t>
              </a:r>
            </a:p>
          </p:txBody>
        </p:sp>
        <p:sp>
          <p:nvSpPr>
            <p:cNvPr id="13" name="TextBox 12"/>
            <p:cNvSpPr txBox="1"/>
            <p:nvPr/>
          </p:nvSpPr>
          <p:spPr bwMode="auto">
            <a:xfrm>
              <a:off x="308575" y="2821338"/>
              <a:ext cx="1183333" cy="523218"/>
            </a:xfrm>
            <a:prstGeom prst="rect">
              <a:avLst/>
            </a:prstGeom>
            <a:noFill/>
            <a:ln w="9525">
              <a:noFill/>
              <a:miter lim="800000"/>
              <a:headEnd/>
              <a:tailEnd/>
            </a:ln>
          </p:spPr>
          <p:txBody>
            <a:bodyPr wrap="none" lIns="91438" tIns="45719" rIns="91438" bIns="45719" rtlCol="0">
              <a:spAutoFit/>
            </a:bodyPr>
            <a:lstStyle/>
            <a:p>
              <a:r>
                <a:rPr lang="en-US" sz="2800" b="1" dirty="0">
                  <a:solidFill>
                    <a:srgbClr val="FF0000"/>
                  </a:solidFill>
                  <a:latin typeface="Calibri"/>
                  <a:cs typeface="Calibri"/>
                </a:rPr>
                <a:t>h= 253</a:t>
              </a:r>
            </a:p>
          </p:txBody>
        </p:sp>
        <p:sp>
          <p:nvSpPr>
            <p:cNvPr id="14" name="TextBox 13"/>
            <p:cNvSpPr txBox="1"/>
            <p:nvPr/>
          </p:nvSpPr>
          <p:spPr bwMode="auto">
            <a:xfrm>
              <a:off x="3619852" y="5104587"/>
              <a:ext cx="1102156" cy="523218"/>
            </a:xfrm>
            <a:prstGeom prst="rect">
              <a:avLst/>
            </a:prstGeom>
            <a:noFill/>
            <a:ln w="9525">
              <a:noFill/>
              <a:miter lim="800000"/>
              <a:headEnd/>
              <a:tailEnd/>
            </a:ln>
          </p:spPr>
          <p:txBody>
            <a:bodyPr wrap="none" lIns="91438" tIns="45719" rIns="91438" bIns="45719" rtlCol="0">
              <a:spAutoFit/>
            </a:bodyPr>
            <a:lstStyle/>
            <a:p>
              <a:r>
                <a:rPr lang="en-US" sz="2800" b="1" dirty="0">
                  <a:solidFill>
                    <a:srgbClr val="FF0000"/>
                  </a:solidFill>
                  <a:latin typeface="Calibri"/>
                  <a:cs typeface="Calibri"/>
                </a:rPr>
                <a:t>h=100</a:t>
              </a:r>
            </a:p>
          </p:txBody>
        </p:sp>
        <p:sp>
          <p:nvSpPr>
            <p:cNvPr id="15" name="TextBox 14"/>
            <p:cNvSpPr txBox="1"/>
            <p:nvPr/>
          </p:nvSpPr>
          <p:spPr bwMode="auto">
            <a:xfrm>
              <a:off x="5286999" y="5988795"/>
              <a:ext cx="738174" cy="523218"/>
            </a:xfrm>
            <a:prstGeom prst="rect">
              <a:avLst/>
            </a:prstGeom>
            <a:noFill/>
            <a:ln w="9525">
              <a:noFill/>
              <a:miter lim="800000"/>
              <a:headEnd/>
              <a:tailEnd/>
            </a:ln>
          </p:spPr>
          <p:txBody>
            <a:bodyPr wrap="none" lIns="91438" tIns="45719" rIns="91438" bIns="45719" rtlCol="0">
              <a:spAutoFit/>
            </a:bodyPr>
            <a:lstStyle/>
            <a:p>
              <a:r>
                <a:rPr lang="en-US" sz="2800" b="1" dirty="0">
                  <a:solidFill>
                    <a:srgbClr val="FF0000"/>
                  </a:solidFill>
                  <a:latin typeface="Calibri"/>
                  <a:cs typeface="Calibri"/>
                </a:rPr>
                <a:t>h=0</a:t>
              </a:r>
            </a:p>
          </p:txBody>
        </p:sp>
        <p:sp>
          <p:nvSpPr>
            <p:cNvPr id="16" name="TextBox 15"/>
            <p:cNvSpPr txBox="1"/>
            <p:nvPr/>
          </p:nvSpPr>
          <p:spPr bwMode="auto">
            <a:xfrm>
              <a:off x="4398233" y="2783492"/>
              <a:ext cx="1102156" cy="523218"/>
            </a:xfrm>
            <a:prstGeom prst="rect">
              <a:avLst/>
            </a:prstGeom>
            <a:noFill/>
            <a:ln w="9525">
              <a:noFill/>
              <a:miter lim="800000"/>
              <a:headEnd/>
              <a:tailEnd/>
            </a:ln>
          </p:spPr>
          <p:txBody>
            <a:bodyPr wrap="none" lIns="91438" tIns="45719" rIns="91438" bIns="45719" rtlCol="0">
              <a:spAutoFit/>
            </a:bodyPr>
            <a:lstStyle/>
            <a:p>
              <a:r>
                <a:rPr lang="en-US" sz="2800" b="1" dirty="0">
                  <a:solidFill>
                    <a:srgbClr val="FF0000"/>
                  </a:solidFill>
                  <a:latin typeface="Calibri"/>
                  <a:cs typeface="Calibri"/>
                </a:rPr>
                <a:t>h=176</a:t>
              </a:r>
            </a:p>
          </p:txBody>
        </p:sp>
      </p:grpSp>
      <p:sp>
        <p:nvSpPr>
          <p:cNvPr id="5" name="TextBox 4"/>
          <p:cNvSpPr txBox="1"/>
          <p:nvPr/>
        </p:nvSpPr>
        <p:spPr bwMode="auto">
          <a:xfrm>
            <a:off x="5818212" y="2790448"/>
            <a:ext cx="6077291" cy="1815880"/>
          </a:xfrm>
          <a:prstGeom prst="rect">
            <a:avLst/>
          </a:prstGeom>
          <a:noFill/>
          <a:ln w="9525">
            <a:noFill/>
            <a:miter lim="800000"/>
            <a:headEnd/>
            <a:tailEnd/>
          </a:ln>
        </p:spPr>
        <p:txBody>
          <a:bodyPr wrap="square" lIns="91438" tIns="45719" rIns="91438" bIns="45719" rtlCol="0">
            <a:spAutoFit/>
          </a:bodyPr>
          <a:lstStyle/>
          <a:p>
            <a:r>
              <a:rPr lang="en-US" sz="2800" dirty="0">
                <a:latin typeface="Calibri"/>
                <a:cs typeface="Calibri"/>
              </a:rPr>
              <a:t>Distance [Sibiu-</a:t>
            </a:r>
            <a:r>
              <a:rPr lang="en-US" sz="2800" dirty="0" err="1">
                <a:latin typeface="Calibri"/>
                <a:cs typeface="Calibri"/>
              </a:rPr>
              <a:t>Fagaras</a:t>
            </a:r>
            <a:r>
              <a:rPr lang="en-US" sz="2800" dirty="0">
                <a:latin typeface="Calibri"/>
                <a:cs typeface="Calibri"/>
              </a:rPr>
              <a:t>-Bucharest] =</a:t>
            </a:r>
          </a:p>
          <a:p>
            <a:r>
              <a:rPr lang="en-US" sz="2800" dirty="0">
                <a:latin typeface="Calibri"/>
                <a:cs typeface="Calibri"/>
              </a:rPr>
              <a:t>         99+211 = </a:t>
            </a:r>
            <a:r>
              <a:rPr lang="en-US" sz="2800" b="1" dirty="0">
                <a:latin typeface="Calibri"/>
                <a:cs typeface="Calibri"/>
              </a:rPr>
              <a:t>310</a:t>
            </a:r>
          </a:p>
          <a:p>
            <a:r>
              <a:rPr lang="en-US" sz="2800" dirty="0">
                <a:latin typeface="Calibri"/>
                <a:cs typeface="Calibri"/>
              </a:rPr>
              <a:t>Distance[Sibiu-</a:t>
            </a:r>
            <a:r>
              <a:rPr lang="en-US" sz="2800" dirty="0" err="1">
                <a:latin typeface="Calibri"/>
                <a:cs typeface="Calibri"/>
              </a:rPr>
              <a:t>Rimnicu</a:t>
            </a:r>
            <a:r>
              <a:rPr lang="en-US" sz="2800" dirty="0">
                <a:latin typeface="Calibri"/>
                <a:cs typeface="Calibri"/>
              </a:rPr>
              <a:t> </a:t>
            </a:r>
            <a:r>
              <a:rPr lang="en-US" sz="2800" dirty="0" err="1">
                <a:latin typeface="Calibri"/>
                <a:cs typeface="Calibri"/>
              </a:rPr>
              <a:t>Vilcea</a:t>
            </a:r>
            <a:r>
              <a:rPr lang="en-US" sz="2800" dirty="0">
                <a:latin typeface="Calibri"/>
                <a:cs typeface="Calibri"/>
              </a:rPr>
              <a:t>-Pitesti-Bucharest] =   80+97+101 = </a:t>
            </a:r>
            <a:r>
              <a:rPr lang="en-US" sz="2800" b="1" dirty="0">
                <a:latin typeface="Calibri"/>
                <a:cs typeface="Calibri"/>
              </a:rPr>
              <a:t>278</a:t>
            </a:r>
          </a:p>
        </p:txBody>
      </p:sp>
      <p:sp>
        <p:nvSpPr>
          <p:cNvPr id="21" name="TextBox 20"/>
          <p:cNvSpPr txBox="1"/>
          <p:nvPr/>
        </p:nvSpPr>
        <p:spPr bwMode="auto">
          <a:xfrm>
            <a:off x="4945389" y="4788158"/>
            <a:ext cx="1003621" cy="369330"/>
          </a:xfrm>
          <a:prstGeom prst="rect">
            <a:avLst/>
          </a:prstGeom>
          <a:noFill/>
          <a:ln w="9525">
            <a:noFill/>
            <a:miter lim="800000"/>
            <a:headEnd/>
            <a:tailEnd/>
          </a:ln>
        </p:spPr>
        <p:txBody>
          <a:bodyPr wrap="none" lIns="91438" tIns="45719" rIns="91438" bIns="45719" rtlCol="0">
            <a:spAutoFit/>
          </a:bodyPr>
          <a:lstStyle/>
          <a:p>
            <a:r>
              <a:rPr lang="en-US" dirty="0">
                <a:solidFill>
                  <a:srgbClr val="000000"/>
                </a:solidFill>
                <a:latin typeface="Calibri"/>
                <a:cs typeface="Calibri"/>
              </a:rPr>
              <a:t>1000000</a:t>
            </a:r>
          </a:p>
        </p:txBody>
      </p:sp>
    </p:spTree>
    <p:extLst>
      <p:ext uri="{BB962C8B-B14F-4D97-AF65-F5344CB8AC3E}">
        <p14:creationId xmlns:p14="http://schemas.microsoft.com/office/powerpoint/2010/main" val="1890307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6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28"/>
          <p:cNvSpPr>
            <a:spLocks/>
          </p:cNvSpPr>
          <p:nvPr/>
        </p:nvSpPr>
        <p:spPr bwMode="auto">
          <a:xfrm>
            <a:off x="8094662" y="3833812"/>
            <a:ext cx="2884488" cy="2263775"/>
          </a:xfrm>
          <a:custGeom>
            <a:avLst/>
            <a:gdLst>
              <a:gd name="T0" fmla="*/ 2147483647 w 1817"/>
              <a:gd name="T1" fmla="*/ 2147483647 h 1714"/>
              <a:gd name="T2" fmla="*/ 2147483647 w 1817"/>
              <a:gd name="T3" fmla="*/ 2147483647 h 1714"/>
              <a:gd name="T4" fmla="*/ 2147483647 w 1817"/>
              <a:gd name="T5" fmla="*/ 2147483647 h 1714"/>
              <a:gd name="T6" fmla="*/ 2147483647 w 1817"/>
              <a:gd name="T7" fmla="*/ 2147483647 h 1714"/>
              <a:gd name="T8" fmla="*/ 2147483647 w 1817"/>
              <a:gd name="T9" fmla="*/ 2147483647 h 1714"/>
              <a:gd name="T10" fmla="*/ 2147483647 w 1817"/>
              <a:gd name="T11" fmla="*/ 2147483647 h 1714"/>
              <a:gd name="T12" fmla="*/ 2147483647 w 1817"/>
              <a:gd name="T13" fmla="*/ 2147483647 h 1714"/>
              <a:gd name="T14" fmla="*/ 2147483647 w 1817"/>
              <a:gd name="T15" fmla="*/ 2147483647 h 1714"/>
              <a:gd name="T16" fmla="*/ 2147483647 w 1817"/>
              <a:gd name="T17" fmla="*/ 2147483647 h 1714"/>
              <a:gd name="T18" fmla="*/ 2147483647 w 1817"/>
              <a:gd name="T19" fmla="*/ 2147483647 h 17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7"/>
              <a:gd name="T31" fmla="*/ 0 h 1714"/>
              <a:gd name="T32" fmla="*/ 1817 w 1817"/>
              <a:gd name="T33" fmla="*/ 1714 h 17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7" h="1714">
                <a:moveTo>
                  <a:pt x="938" y="164"/>
                </a:moveTo>
                <a:cubicBezTo>
                  <a:pt x="1096" y="407"/>
                  <a:pt x="1716" y="1413"/>
                  <a:pt x="1817" y="1625"/>
                </a:cubicBezTo>
                <a:cubicBezTo>
                  <a:pt x="1741" y="1629"/>
                  <a:pt x="1331" y="1650"/>
                  <a:pt x="1054" y="1649"/>
                </a:cubicBezTo>
                <a:cubicBezTo>
                  <a:pt x="1021" y="1539"/>
                  <a:pt x="1101" y="1279"/>
                  <a:pt x="1036" y="1021"/>
                </a:cubicBezTo>
                <a:cubicBezTo>
                  <a:pt x="1008" y="965"/>
                  <a:pt x="973" y="949"/>
                  <a:pt x="897" y="973"/>
                </a:cubicBezTo>
                <a:cubicBezTo>
                  <a:pt x="855" y="963"/>
                  <a:pt x="618" y="1676"/>
                  <a:pt x="586" y="1654"/>
                </a:cubicBezTo>
                <a:cubicBezTo>
                  <a:pt x="468" y="1651"/>
                  <a:pt x="44" y="1714"/>
                  <a:pt x="47" y="1649"/>
                </a:cubicBezTo>
                <a:cubicBezTo>
                  <a:pt x="0" y="1570"/>
                  <a:pt x="165" y="1427"/>
                  <a:pt x="302" y="1181"/>
                </a:cubicBezTo>
                <a:cubicBezTo>
                  <a:pt x="348" y="1005"/>
                  <a:pt x="762" y="338"/>
                  <a:pt x="868" y="169"/>
                </a:cubicBezTo>
                <a:cubicBezTo>
                  <a:pt x="974" y="0"/>
                  <a:pt x="924" y="165"/>
                  <a:pt x="938" y="164"/>
                </a:cubicBezTo>
                <a:close/>
              </a:path>
            </a:pathLst>
          </a:custGeom>
          <a:solidFill>
            <a:srgbClr val="C0C0C0"/>
          </a:solidFill>
          <a:ln w="9525">
            <a:solidFill>
              <a:schemeClr val="tx1"/>
            </a:solidFill>
            <a:round/>
            <a:headEnd/>
            <a:tailEnd/>
          </a:ln>
        </p:spPr>
        <p:txBody>
          <a:bodyPr lIns="91438" tIns="45719" rIns="91438" bIns="45719"/>
          <a:lstStyle/>
          <a:p>
            <a:endParaRPr lang="en-US"/>
          </a:p>
        </p:txBody>
      </p:sp>
      <p:sp>
        <p:nvSpPr>
          <p:cNvPr id="13315" name="Rectangle 2"/>
          <p:cNvSpPr>
            <a:spLocks noGrp="1" noChangeArrowheads="1"/>
          </p:cNvSpPr>
          <p:nvPr>
            <p:ph type="title"/>
          </p:nvPr>
        </p:nvSpPr>
        <p:spPr/>
        <p:txBody>
          <a:bodyPr/>
          <a:lstStyle/>
          <a:p>
            <a:pPr eaLnBrk="1" hangingPunct="1"/>
            <a:r>
              <a:rPr lang="en-US" dirty="0"/>
              <a:t>Greedy Search</a:t>
            </a:r>
          </a:p>
        </p:txBody>
      </p:sp>
      <p:sp>
        <p:nvSpPr>
          <p:cNvPr id="13316" name="Rectangle 3"/>
          <p:cNvSpPr>
            <a:spLocks noGrp="1" noChangeArrowheads="1"/>
          </p:cNvSpPr>
          <p:nvPr>
            <p:ph idx="1"/>
          </p:nvPr>
        </p:nvSpPr>
        <p:spPr>
          <a:xfrm>
            <a:off x="838200" y="1825625"/>
            <a:ext cx="7138990" cy="4351338"/>
          </a:xfrm>
        </p:spPr>
        <p:txBody>
          <a:bodyPr>
            <a:normAutofit lnSpcReduction="10000"/>
          </a:bodyPr>
          <a:lstStyle/>
          <a:p>
            <a:pPr eaLnBrk="1" hangingPunct="1">
              <a:lnSpc>
                <a:spcPct val="80000"/>
              </a:lnSpc>
            </a:pPr>
            <a:r>
              <a:rPr lang="en-US" sz="2800" dirty="0"/>
              <a:t>Strategy: expand a node that you think is closest to a goal state</a:t>
            </a:r>
          </a:p>
          <a:p>
            <a:pPr lvl="1" eaLnBrk="1" hangingPunct="1">
              <a:lnSpc>
                <a:spcPct val="80000"/>
              </a:lnSpc>
            </a:pPr>
            <a:r>
              <a:rPr lang="en-US" sz="2400" dirty="0"/>
              <a:t>Heuristic: estimate of distance to nearest goal for each state</a:t>
            </a:r>
          </a:p>
          <a:p>
            <a:pPr lvl="1" eaLnBrk="1" hangingPunct="1">
              <a:lnSpc>
                <a:spcPct val="80000"/>
              </a:lnSpc>
            </a:pPr>
            <a:endParaRPr lang="en-US" sz="1200" dirty="0"/>
          </a:p>
          <a:p>
            <a:pPr eaLnBrk="1" hangingPunct="1">
              <a:lnSpc>
                <a:spcPct val="80000"/>
              </a:lnSpc>
            </a:pPr>
            <a:endParaRPr lang="en-US" sz="2800" dirty="0"/>
          </a:p>
          <a:p>
            <a:pPr eaLnBrk="1" hangingPunct="1">
              <a:lnSpc>
                <a:spcPct val="80000"/>
              </a:lnSpc>
            </a:pPr>
            <a:r>
              <a:rPr lang="en-US" sz="2800" dirty="0"/>
              <a:t>A common case:</a:t>
            </a:r>
          </a:p>
          <a:p>
            <a:pPr lvl="1" eaLnBrk="1" hangingPunct="1">
              <a:lnSpc>
                <a:spcPct val="80000"/>
              </a:lnSpc>
            </a:pPr>
            <a:r>
              <a:rPr lang="en-US" sz="2400" dirty="0"/>
              <a:t>Best-first takes you straight to the (wrong) goal</a:t>
            </a:r>
          </a:p>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2800" dirty="0"/>
          </a:p>
          <a:p>
            <a:pPr eaLnBrk="1" hangingPunct="1">
              <a:lnSpc>
                <a:spcPct val="80000"/>
              </a:lnSpc>
            </a:pPr>
            <a:r>
              <a:rPr lang="en-US" sz="2800" dirty="0"/>
              <a:t>Worst-case: like a badly-guided DFS</a:t>
            </a:r>
          </a:p>
        </p:txBody>
      </p:sp>
      <p:sp>
        <p:nvSpPr>
          <p:cNvPr id="13317" name="Freeform 30"/>
          <p:cNvSpPr>
            <a:spLocks/>
          </p:cNvSpPr>
          <p:nvPr/>
        </p:nvSpPr>
        <p:spPr bwMode="auto">
          <a:xfrm>
            <a:off x="9348787" y="1219200"/>
            <a:ext cx="846139" cy="1774825"/>
          </a:xfrm>
          <a:custGeom>
            <a:avLst/>
            <a:gdLst>
              <a:gd name="T0" fmla="*/ 2147483647 w 533"/>
              <a:gd name="T1" fmla="*/ 2147483647 h 1118"/>
              <a:gd name="T2" fmla="*/ 2147483647 w 533"/>
              <a:gd name="T3" fmla="*/ 2147483647 h 1118"/>
              <a:gd name="T4" fmla="*/ 2147483647 w 533"/>
              <a:gd name="T5" fmla="*/ 2147483647 h 1118"/>
              <a:gd name="T6" fmla="*/ 2147483647 w 533"/>
              <a:gd name="T7" fmla="*/ 2147483647 h 1118"/>
              <a:gd name="T8" fmla="*/ 2147483647 w 533"/>
              <a:gd name="T9" fmla="*/ 2147483647 h 1118"/>
              <a:gd name="T10" fmla="*/ 2147483647 w 533"/>
              <a:gd name="T11" fmla="*/ 2147483647 h 1118"/>
              <a:gd name="T12" fmla="*/ 0 60000 65536"/>
              <a:gd name="T13" fmla="*/ 0 60000 65536"/>
              <a:gd name="T14" fmla="*/ 0 60000 65536"/>
              <a:gd name="T15" fmla="*/ 0 60000 65536"/>
              <a:gd name="T16" fmla="*/ 0 60000 65536"/>
              <a:gd name="T17" fmla="*/ 0 60000 65536"/>
              <a:gd name="T18" fmla="*/ 0 w 533"/>
              <a:gd name="T19" fmla="*/ 0 h 1118"/>
              <a:gd name="T20" fmla="*/ 533 w 533"/>
              <a:gd name="T21" fmla="*/ 1118 h 1118"/>
            </a:gdLst>
            <a:ahLst/>
            <a:cxnLst>
              <a:cxn ang="T12">
                <a:pos x="T0" y="T1"/>
              </a:cxn>
              <a:cxn ang="T13">
                <a:pos x="T2" y="T3"/>
              </a:cxn>
              <a:cxn ang="T14">
                <a:pos x="T4" y="T5"/>
              </a:cxn>
              <a:cxn ang="T15">
                <a:pos x="T6" y="T7"/>
              </a:cxn>
              <a:cxn ang="T16">
                <a:pos x="T8" y="T9"/>
              </a:cxn>
              <a:cxn ang="T17">
                <a:pos x="T10" y="T11"/>
              </a:cxn>
            </a:cxnLst>
            <a:rect l="T18" t="T19" r="T20" b="T21"/>
            <a:pathLst>
              <a:path w="533" h="1118">
                <a:moveTo>
                  <a:pt x="100" y="137"/>
                </a:moveTo>
                <a:cubicBezTo>
                  <a:pt x="172" y="245"/>
                  <a:pt x="395" y="656"/>
                  <a:pt x="464" y="788"/>
                </a:cubicBezTo>
                <a:cubicBezTo>
                  <a:pt x="533" y="920"/>
                  <a:pt x="513" y="858"/>
                  <a:pt x="513" y="928"/>
                </a:cubicBezTo>
                <a:cubicBezTo>
                  <a:pt x="472" y="988"/>
                  <a:pt x="380" y="1118"/>
                  <a:pt x="281" y="991"/>
                </a:cubicBezTo>
                <a:cubicBezTo>
                  <a:pt x="260" y="823"/>
                  <a:pt x="60" y="284"/>
                  <a:pt x="30" y="142"/>
                </a:cubicBezTo>
                <a:cubicBezTo>
                  <a:pt x="0" y="0"/>
                  <a:pt x="32" y="29"/>
                  <a:pt x="100" y="137"/>
                </a:cubicBezTo>
                <a:close/>
              </a:path>
            </a:pathLst>
          </a:custGeom>
          <a:solidFill>
            <a:srgbClr val="C0C0C0"/>
          </a:solidFill>
          <a:ln w="9525">
            <a:solidFill>
              <a:schemeClr val="tx1"/>
            </a:solidFill>
            <a:round/>
            <a:headEnd/>
            <a:tailEnd/>
          </a:ln>
        </p:spPr>
        <p:txBody>
          <a:bodyPr lIns="91438" tIns="45719" rIns="91438" bIns="45719"/>
          <a:lstStyle/>
          <a:p>
            <a:endParaRPr lang="en-US"/>
          </a:p>
        </p:txBody>
      </p:sp>
      <p:sp>
        <p:nvSpPr>
          <p:cNvPr id="13318" name="Freeform 4"/>
          <p:cNvSpPr>
            <a:spLocks/>
          </p:cNvSpPr>
          <p:nvPr/>
        </p:nvSpPr>
        <p:spPr bwMode="auto">
          <a:xfrm>
            <a:off x="8001000" y="1322386"/>
            <a:ext cx="2927351" cy="2108200"/>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endParaRPr lang="en-US"/>
          </a:p>
        </p:txBody>
      </p:sp>
      <p:sp>
        <p:nvSpPr>
          <p:cNvPr id="13319" name="Oval 5"/>
          <p:cNvSpPr>
            <a:spLocks noChangeArrowheads="1"/>
          </p:cNvSpPr>
          <p:nvPr/>
        </p:nvSpPr>
        <p:spPr bwMode="auto">
          <a:xfrm>
            <a:off x="9123363" y="1677987"/>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0" name="Oval 6"/>
          <p:cNvSpPr>
            <a:spLocks noChangeArrowheads="1"/>
          </p:cNvSpPr>
          <p:nvPr/>
        </p:nvSpPr>
        <p:spPr bwMode="auto">
          <a:xfrm>
            <a:off x="9599613" y="1668461"/>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1" name="Text Box 7"/>
          <p:cNvSpPr txBox="1">
            <a:spLocks noChangeArrowheads="1"/>
          </p:cNvSpPr>
          <p:nvPr/>
        </p:nvSpPr>
        <p:spPr bwMode="auto">
          <a:xfrm>
            <a:off x="9253537" y="1528763"/>
            <a:ext cx="274639" cy="369330"/>
          </a:xfrm>
          <a:prstGeom prst="rect">
            <a:avLst/>
          </a:prstGeom>
          <a:noFill/>
          <a:ln w="9525">
            <a:noFill/>
            <a:miter lim="800000"/>
            <a:headEnd/>
            <a:tailEnd/>
          </a:ln>
        </p:spPr>
        <p:txBody>
          <a:bodyPr lIns="91438" tIns="45719" rIns="91438" bIns="45719">
            <a:spAutoFit/>
          </a:bodyPr>
          <a:lstStyle/>
          <a:p>
            <a:pPr>
              <a:spcBef>
                <a:spcPct val="50000"/>
              </a:spcBef>
            </a:pPr>
            <a:r>
              <a:rPr lang="en-US"/>
              <a:t>…</a:t>
            </a:r>
          </a:p>
        </p:txBody>
      </p:sp>
      <p:sp>
        <p:nvSpPr>
          <p:cNvPr id="13322" name="Freeform 8"/>
          <p:cNvSpPr>
            <a:spLocks/>
          </p:cNvSpPr>
          <p:nvPr/>
        </p:nvSpPr>
        <p:spPr bwMode="auto">
          <a:xfrm>
            <a:off x="9236076" y="14827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8" tIns="45719" rIns="91438" bIns="45719"/>
          <a:lstStyle/>
          <a:p>
            <a:endParaRPr lang="en-US"/>
          </a:p>
        </p:txBody>
      </p:sp>
      <p:sp>
        <p:nvSpPr>
          <p:cNvPr id="13323" name="Text Box 9"/>
          <p:cNvSpPr txBox="1">
            <a:spLocks noChangeArrowheads="1"/>
          </p:cNvSpPr>
          <p:nvPr/>
        </p:nvSpPr>
        <p:spPr bwMode="auto">
          <a:xfrm>
            <a:off x="9637711" y="1281112"/>
            <a:ext cx="298451" cy="369330"/>
          </a:xfrm>
          <a:prstGeom prst="rect">
            <a:avLst/>
          </a:prstGeom>
          <a:noFill/>
          <a:ln w="9525">
            <a:noFill/>
            <a:miter lim="800000"/>
            <a:headEnd/>
            <a:tailEnd/>
          </a:ln>
        </p:spPr>
        <p:txBody>
          <a:bodyPr lIns="91438" tIns="45719" rIns="91438" bIns="45719">
            <a:spAutoFit/>
          </a:bodyPr>
          <a:lstStyle/>
          <a:p>
            <a:pPr>
              <a:spcBef>
                <a:spcPct val="50000"/>
              </a:spcBef>
            </a:pPr>
            <a:r>
              <a:rPr lang="en-US"/>
              <a:t>b</a:t>
            </a:r>
          </a:p>
        </p:txBody>
      </p:sp>
      <p:sp>
        <p:nvSpPr>
          <p:cNvPr id="13324" name="Oval 11"/>
          <p:cNvSpPr>
            <a:spLocks noChangeArrowheads="1"/>
          </p:cNvSpPr>
          <p:nvPr/>
        </p:nvSpPr>
        <p:spPr bwMode="auto">
          <a:xfrm>
            <a:off x="9847263" y="2592387"/>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endParaRPr lang="en-US"/>
          </a:p>
        </p:txBody>
      </p:sp>
      <p:sp>
        <p:nvSpPr>
          <p:cNvPr id="13325" name="Oval 17"/>
          <p:cNvSpPr>
            <a:spLocks noChangeArrowheads="1"/>
          </p:cNvSpPr>
          <p:nvPr/>
        </p:nvSpPr>
        <p:spPr bwMode="auto">
          <a:xfrm>
            <a:off x="9355137" y="1252537"/>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6" name="Freeform 18"/>
          <p:cNvSpPr>
            <a:spLocks/>
          </p:cNvSpPr>
          <p:nvPr/>
        </p:nvSpPr>
        <p:spPr bwMode="auto">
          <a:xfrm>
            <a:off x="8080376" y="3959223"/>
            <a:ext cx="2927351" cy="2062163"/>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endParaRPr lang="en-US"/>
          </a:p>
        </p:txBody>
      </p:sp>
      <p:sp>
        <p:nvSpPr>
          <p:cNvPr id="13327" name="Oval 19"/>
          <p:cNvSpPr>
            <a:spLocks noChangeArrowheads="1"/>
          </p:cNvSpPr>
          <p:nvPr/>
        </p:nvSpPr>
        <p:spPr bwMode="auto">
          <a:xfrm>
            <a:off x="9202737" y="43148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8" name="Oval 20"/>
          <p:cNvSpPr>
            <a:spLocks noChangeArrowheads="1"/>
          </p:cNvSpPr>
          <p:nvPr/>
        </p:nvSpPr>
        <p:spPr bwMode="auto">
          <a:xfrm>
            <a:off x="9678988" y="4305299"/>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
        <p:nvSpPr>
          <p:cNvPr id="13329" name="Text Box 21"/>
          <p:cNvSpPr txBox="1">
            <a:spLocks noChangeArrowheads="1"/>
          </p:cNvSpPr>
          <p:nvPr/>
        </p:nvSpPr>
        <p:spPr bwMode="auto">
          <a:xfrm>
            <a:off x="9332912" y="4165600"/>
            <a:ext cx="274639" cy="369330"/>
          </a:xfrm>
          <a:prstGeom prst="rect">
            <a:avLst/>
          </a:prstGeom>
          <a:noFill/>
          <a:ln w="9525">
            <a:noFill/>
            <a:miter lim="800000"/>
            <a:headEnd/>
            <a:tailEnd/>
          </a:ln>
        </p:spPr>
        <p:txBody>
          <a:bodyPr lIns="91438" tIns="45719" rIns="91438" bIns="45719">
            <a:spAutoFit/>
          </a:bodyPr>
          <a:lstStyle/>
          <a:p>
            <a:pPr>
              <a:spcBef>
                <a:spcPct val="50000"/>
              </a:spcBef>
            </a:pPr>
            <a:r>
              <a:rPr lang="en-US"/>
              <a:t>…</a:t>
            </a:r>
          </a:p>
        </p:txBody>
      </p:sp>
      <p:sp>
        <p:nvSpPr>
          <p:cNvPr id="13330" name="Freeform 22"/>
          <p:cNvSpPr>
            <a:spLocks/>
          </p:cNvSpPr>
          <p:nvPr/>
        </p:nvSpPr>
        <p:spPr bwMode="auto">
          <a:xfrm>
            <a:off x="9315451" y="4119561"/>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8" tIns="45719" rIns="91438" bIns="45719"/>
          <a:lstStyle/>
          <a:p>
            <a:endParaRPr lang="en-US"/>
          </a:p>
        </p:txBody>
      </p:sp>
      <p:sp>
        <p:nvSpPr>
          <p:cNvPr id="13331" name="Text Box 23"/>
          <p:cNvSpPr txBox="1">
            <a:spLocks noChangeArrowheads="1"/>
          </p:cNvSpPr>
          <p:nvPr/>
        </p:nvSpPr>
        <p:spPr bwMode="auto">
          <a:xfrm>
            <a:off x="9717087" y="3917950"/>
            <a:ext cx="298451" cy="369330"/>
          </a:xfrm>
          <a:prstGeom prst="rect">
            <a:avLst/>
          </a:prstGeom>
          <a:noFill/>
          <a:ln w="9525">
            <a:noFill/>
            <a:miter lim="800000"/>
            <a:headEnd/>
            <a:tailEnd/>
          </a:ln>
        </p:spPr>
        <p:txBody>
          <a:bodyPr lIns="91438" tIns="45719" rIns="91438" bIns="45719">
            <a:spAutoFit/>
          </a:bodyPr>
          <a:lstStyle/>
          <a:p>
            <a:pPr>
              <a:spcBef>
                <a:spcPct val="50000"/>
              </a:spcBef>
            </a:pPr>
            <a:r>
              <a:rPr lang="en-US"/>
              <a:t>b</a:t>
            </a:r>
          </a:p>
        </p:txBody>
      </p:sp>
      <p:sp>
        <p:nvSpPr>
          <p:cNvPr id="13332" name="Oval 25"/>
          <p:cNvSpPr>
            <a:spLocks noChangeArrowheads="1"/>
          </p:cNvSpPr>
          <p:nvPr/>
        </p:nvSpPr>
        <p:spPr bwMode="auto">
          <a:xfrm>
            <a:off x="9466263" y="5335587"/>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endParaRPr lang="en-US"/>
          </a:p>
        </p:txBody>
      </p:sp>
      <p:sp>
        <p:nvSpPr>
          <p:cNvPr id="13333" name="Oval 29"/>
          <p:cNvSpPr>
            <a:spLocks noChangeArrowheads="1"/>
          </p:cNvSpPr>
          <p:nvPr/>
        </p:nvSpPr>
        <p:spPr bwMode="auto">
          <a:xfrm>
            <a:off x="9434513" y="388937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32923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p:bldP spid="13326" grpId="0" animBg="1"/>
      <p:bldP spid="13327" grpId="0" animBg="1"/>
      <p:bldP spid="13328" grpId="0" animBg="1"/>
      <p:bldP spid="13329" grpId="0"/>
      <p:bldP spid="13330" grpId="0" animBg="1"/>
      <p:bldP spid="13331" grpId="0"/>
      <p:bldP spid="13332" grpId="0" animBg="1"/>
      <p:bldP spid="133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218" y="150171"/>
            <a:ext cx="6506816" cy="659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74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Maze Water DFS/BFS (part 2)</a:t>
            </a:r>
          </a:p>
        </p:txBody>
      </p:sp>
      <p:pic>
        <p:nvPicPr>
          <p:cNvPr id="4" name="MazeWater-D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049" y="1128999"/>
            <a:ext cx="7543902" cy="5576601"/>
          </a:xfrm>
          <a:prstGeom prst="rect">
            <a:avLst/>
          </a:prstGeom>
        </p:spPr>
      </p:pic>
    </p:spTree>
    <p:extLst>
      <p:ext uri="{BB962C8B-B14F-4D97-AF65-F5344CB8AC3E}">
        <p14:creationId xmlns:p14="http://schemas.microsoft.com/office/powerpoint/2010/main" val="25704703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remove"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g129_nl.pct                                                   0002692F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81630"/>
            <a:ext cx="8534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137" y="159044"/>
            <a:ext cx="4352925" cy="36202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Best First Search</a:t>
            </a:r>
            <a:endParaRPr lang="en-US" dirty="0"/>
          </a:p>
        </p:txBody>
      </p:sp>
      <p:sp>
        <p:nvSpPr>
          <p:cNvPr id="3" name="TextBox 2">
            <a:extLst>
              <a:ext uri="{FF2B5EF4-FFF2-40B4-BE49-F238E27FC236}">
                <a16:creationId xmlns:a16="http://schemas.microsoft.com/office/drawing/2014/main" id="{0E5EB101-1AD8-134D-DF28-455CC5552C55}"/>
              </a:ext>
            </a:extLst>
          </p:cNvPr>
          <p:cNvSpPr txBox="1"/>
          <p:nvPr/>
        </p:nvSpPr>
        <p:spPr>
          <a:xfrm>
            <a:off x="9879291" y="2932837"/>
            <a:ext cx="615874" cy="369332"/>
          </a:xfrm>
          <a:prstGeom prst="rect">
            <a:avLst/>
          </a:prstGeom>
          <a:noFill/>
        </p:spPr>
        <p:txBody>
          <a:bodyPr wrap="square" rtlCol="0">
            <a:spAutoFit/>
          </a:bodyPr>
          <a:lstStyle/>
          <a:p>
            <a:r>
              <a:rPr lang="en-US" dirty="0"/>
              <a:t>Goal</a:t>
            </a:r>
            <a:endParaRPr lang="en-PK" dirty="0"/>
          </a:p>
        </p:txBody>
      </p:sp>
    </p:spTree>
    <p:extLst>
      <p:ext uri="{BB962C8B-B14F-4D97-AF65-F5344CB8AC3E}">
        <p14:creationId xmlns:p14="http://schemas.microsoft.com/office/powerpoint/2010/main" val="3648841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x-none"/>
              <a:t>Greedy Search</a:t>
            </a:r>
            <a:endParaRPr lang="en-GB" altLang="x-none"/>
          </a:p>
        </p:txBody>
      </p:sp>
      <p:graphicFrame>
        <p:nvGraphicFramePr>
          <p:cNvPr id="193586" name="Group 50"/>
          <p:cNvGraphicFramePr>
            <a:graphicFrameLocks noGrp="1"/>
          </p:cNvGraphicFramePr>
          <p:nvPr>
            <p:ph sz="half" idx="2"/>
          </p:nvPr>
        </p:nvGraphicFramePr>
        <p:xfrm>
          <a:off x="6172200" y="16002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State</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193539" name="Group 3"/>
          <p:cNvGrpSpPr>
            <a:grpSpLocks/>
          </p:cNvGrpSpPr>
          <p:nvPr/>
        </p:nvGrpSpPr>
        <p:grpSpPr bwMode="auto">
          <a:xfrm>
            <a:off x="3657600" y="1981200"/>
            <a:ext cx="457200" cy="457200"/>
            <a:chOff x="1344" y="1248"/>
            <a:chExt cx="288" cy="288"/>
          </a:xfrm>
        </p:grpSpPr>
        <p:sp>
          <p:nvSpPr>
            <p:cNvPr id="193540" name="Oval 4"/>
            <p:cNvSpPr>
              <a:spLocks noChangeArrowheads="1"/>
            </p:cNvSpPr>
            <p:nvPr/>
          </p:nvSpPr>
          <p:spPr bwMode="auto">
            <a:xfrm>
              <a:off x="1344" y="124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41" name="Text Box 5"/>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193542" name="Group 6"/>
          <p:cNvGrpSpPr>
            <a:grpSpLocks/>
          </p:cNvGrpSpPr>
          <p:nvPr/>
        </p:nvGrpSpPr>
        <p:grpSpPr bwMode="auto">
          <a:xfrm>
            <a:off x="4724400" y="2514600"/>
            <a:ext cx="457200" cy="457200"/>
            <a:chOff x="1344" y="1248"/>
            <a:chExt cx="288" cy="288"/>
          </a:xfrm>
        </p:grpSpPr>
        <p:sp>
          <p:nvSpPr>
            <p:cNvPr id="193543"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44"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193545" name="Group 9"/>
          <p:cNvGrpSpPr>
            <a:grpSpLocks/>
          </p:cNvGrpSpPr>
          <p:nvPr/>
        </p:nvGrpSpPr>
        <p:grpSpPr bwMode="auto">
          <a:xfrm>
            <a:off x="2057400" y="3429000"/>
            <a:ext cx="457200" cy="457200"/>
            <a:chOff x="1344" y="1248"/>
            <a:chExt cx="288" cy="288"/>
          </a:xfrm>
        </p:grpSpPr>
        <p:sp>
          <p:nvSpPr>
            <p:cNvPr id="193546"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47"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grpSp>
        <p:nvGrpSpPr>
          <p:cNvPr id="193548" name="Group 12"/>
          <p:cNvGrpSpPr>
            <a:grpSpLocks/>
          </p:cNvGrpSpPr>
          <p:nvPr/>
        </p:nvGrpSpPr>
        <p:grpSpPr bwMode="auto">
          <a:xfrm>
            <a:off x="2590800" y="2667000"/>
            <a:ext cx="457200" cy="457200"/>
            <a:chOff x="1344" y="1248"/>
            <a:chExt cx="288" cy="288"/>
          </a:xfrm>
        </p:grpSpPr>
        <p:sp>
          <p:nvSpPr>
            <p:cNvPr id="193549"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50"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193551" name="Group 15"/>
          <p:cNvGrpSpPr>
            <a:grpSpLocks/>
          </p:cNvGrpSpPr>
          <p:nvPr/>
        </p:nvGrpSpPr>
        <p:grpSpPr bwMode="auto">
          <a:xfrm>
            <a:off x="3733800" y="3124200"/>
            <a:ext cx="457200" cy="457200"/>
            <a:chOff x="1344" y="1248"/>
            <a:chExt cx="288" cy="288"/>
          </a:xfrm>
        </p:grpSpPr>
        <p:sp>
          <p:nvSpPr>
            <p:cNvPr id="193552" name="Oval 1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53" name="Text Box 1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193554" name="Group 18"/>
          <p:cNvGrpSpPr>
            <a:grpSpLocks/>
          </p:cNvGrpSpPr>
          <p:nvPr/>
        </p:nvGrpSpPr>
        <p:grpSpPr bwMode="auto">
          <a:xfrm>
            <a:off x="4419600" y="4038600"/>
            <a:ext cx="457200" cy="457200"/>
            <a:chOff x="1344" y="1248"/>
            <a:chExt cx="288" cy="288"/>
          </a:xfrm>
        </p:grpSpPr>
        <p:sp>
          <p:nvSpPr>
            <p:cNvPr id="193555" name="Oval 1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56" name="Text Box 2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193557" name="Group 21"/>
          <p:cNvGrpSpPr>
            <a:grpSpLocks/>
          </p:cNvGrpSpPr>
          <p:nvPr/>
        </p:nvGrpSpPr>
        <p:grpSpPr bwMode="auto">
          <a:xfrm>
            <a:off x="3429000" y="5715000"/>
            <a:ext cx="457200" cy="457200"/>
            <a:chOff x="1344" y="1248"/>
            <a:chExt cx="288" cy="288"/>
          </a:xfrm>
        </p:grpSpPr>
        <p:sp>
          <p:nvSpPr>
            <p:cNvPr id="193558" name="Oval 22"/>
            <p:cNvSpPr>
              <a:spLocks noChangeArrowheads="1"/>
            </p:cNvSpPr>
            <p:nvPr/>
          </p:nvSpPr>
          <p:spPr bwMode="auto">
            <a:xfrm>
              <a:off x="1344" y="1248"/>
              <a:ext cx="288" cy="288"/>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59" name="Text Box 23"/>
            <p:cNvSpPr txBox="1">
              <a:spLocks noChangeArrowheads="1"/>
            </p:cNvSpPr>
            <p:nvPr/>
          </p:nvSpPr>
          <p:spPr bwMode="auto">
            <a:xfrm>
              <a:off x="1392" y="1296"/>
              <a:ext cx="192" cy="23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193560" name="Line 24"/>
          <p:cNvSpPr>
            <a:spLocks noChangeShapeType="1"/>
          </p:cNvSpPr>
          <p:nvPr/>
        </p:nvSpPr>
        <p:spPr bwMode="auto">
          <a:xfrm>
            <a:off x="3962400" y="35814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61" name="Line 25"/>
          <p:cNvSpPr>
            <a:spLocks noChangeShapeType="1"/>
          </p:cNvSpPr>
          <p:nvPr/>
        </p:nvSpPr>
        <p:spPr bwMode="auto">
          <a:xfrm flipH="1">
            <a:off x="3657600" y="4495800"/>
            <a:ext cx="990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62" name="Text Box 26"/>
          <p:cNvSpPr txBox="1">
            <a:spLocks noChangeArrowheads="1"/>
          </p:cNvSpPr>
          <p:nvPr/>
        </p:nvSpPr>
        <p:spPr bwMode="auto">
          <a:xfrm>
            <a:off x="4191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99</a:t>
            </a:r>
            <a:endParaRPr lang="en-GB" altLang="x-none" b="1">
              <a:solidFill>
                <a:schemeClr val="hlink"/>
              </a:solidFill>
            </a:endParaRPr>
          </a:p>
        </p:txBody>
      </p:sp>
      <p:sp>
        <p:nvSpPr>
          <p:cNvPr id="193563" name="Text Box 27"/>
          <p:cNvSpPr txBox="1">
            <a:spLocks noChangeArrowheads="1"/>
          </p:cNvSpPr>
          <p:nvPr/>
        </p:nvSpPr>
        <p:spPr bwMode="auto">
          <a:xfrm>
            <a:off x="4191000" y="51054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211</a:t>
            </a:r>
            <a:endParaRPr lang="en-GB" altLang="x-none" b="1">
              <a:solidFill>
                <a:schemeClr val="hlink"/>
              </a:solidFill>
            </a:endParaRPr>
          </a:p>
        </p:txBody>
      </p:sp>
      <p:grpSp>
        <p:nvGrpSpPr>
          <p:cNvPr id="193564" name="Group 28"/>
          <p:cNvGrpSpPr>
            <a:grpSpLocks/>
          </p:cNvGrpSpPr>
          <p:nvPr/>
        </p:nvGrpSpPr>
        <p:grpSpPr bwMode="auto">
          <a:xfrm>
            <a:off x="2895600" y="4038600"/>
            <a:ext cx="457200" cy="457200"/>
            <a:chOff x="1344" y="1248"/>
            <a:chExt cx="288" cy="288"/>
          </a:xfrm>
        </p:grpSpPr>
        <p:sp>
          <p:nvSpPr>
            <p:cNvPr id="193565"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66"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193567" name="Group 31"/>
          <p:cNvGrpSpPr>
            <a:grpSpLocks/>
          </p:cNvGrpSpPr>
          <p:nvPr/>
        </p:nvGrpSpPr>
        <p:grpSpPr bwMode="auto">
          <a:xfrm>
            <a:off x="2667000" y="4953000"/>
            <a:ext cx="457200" cy="457200"/>
            <a:chOff x="1344" y="1248"/>
            <a:chExt cx="288" cy="288"/>
          </a:xfrm>
        </p:grpSpPr>
        <p:sp>
          <p:nvSpPr>
            <p:cNvPr id="193568" name="Oval 32"/>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569" name="Text Box 33"/>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H</a:t>
              </a:r>
              <a:endParaRPr lang="en-GB" altLang="x-none"/>
            </a:p>
          </p:txBody>
        </p:sp>
      </p:grpSp>
      <p:sp>
        <p:nvSpPr>
          <p:cNvPr id="193570" name="Line 34"/>
          <p:cNvSpPr>
            <a:spLocks noChangeShapeType="1"/>
          </p:cNvSpPr>
          <p:nvPr/>
        </p:nvSpPr>
        <p:spPr bwMode="auto">
          <a:xfrm flipH="1">
            <a:off x="3048000" y="35814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1" name="Line 35"/>
          <p:cNvSpPr>
            <a:spLocks noChangeShapeType="1"/>
          </p:cNvSpPr>
          <p:nvPr/>
        </p:nvSpPr>
        <p:spPr bwMode="auto">
          <a:xfrm flipH="1">
            <a:off x="2895600" y="4495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2" name="Line 36"/>
          <p:cNvSpPr>
            <a:spLocks noChangeShapeType="1"/>
          </p:cNvSpPr>
          <p:nvPr/>
        </p:nvSpPr>
        <p:spPr bwMode="auto">
          <a:xfrm>
            <a:off x="2895600" y="54102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3" name="Text Box 37"/>
          <p:cNvSpPr txBox="1">
            <a:spLocks noChangeArrowheads="1"/>
          </p:cNvSpPr>
          <p:nvPr/>
        </p:nvSpPr>
        <p:spPr bwMode="auto">
          <a:xfrm>
            <a:off x="31242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80</a:t>
            </a:r>
            <a:endParaRPr lang="en-GB" altLang="x-none" b="1">
              <a:solidFill>
                <a:schemeClr val="hlink"/>
              </a:solidFill>
            </a:endParaRPr>
          </a:p>
        </p:txBody>
      </p:sp>
      <p:sp>
        <p:nvSpPr>
          <p:cNvPr id="193574" name="Line 38"/>
          <p:cNvSpPr>
            <a:spLocks noChangeShapeType="1"/>
          </p:cNvSpPr>
          <p:nvPr/>
        </p:nvSpPr>
        <p:spPr bwMode="auto">
          <a:xfrm>
            <a:off x="3886200" y="2438400"/>
            <a:ext cx="10668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5" name="Line 39"/>
          <p:cNvSpPr>
            <a:spLocks noChangeShapeType="1"/>
          </p:cNvSpPr>
          <p:nvPr/>
        </p:nvSpPr>
        <p:spPr bwMode="auto">
          <a:xfrm>
            <a:off x="38862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6" name="Line 40"/>
          <p:cNvSpPr>
            <a:spLocks noChangeShapeType="1"/>
          </p:cNvSpPr>
          <p:nvPr/>
        </p:nvSpPr>
        <p:spPr bwMode="auto">
          <a:xfrm flipH="1">
            <a:off x="2819400" y="2438400"/>
            <a:ext cx="1066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7" name="Line 41"/>
          <p:cNvSpPr>
            <a:spLocks noChangeShapeType="1"/>
          </p:cNvSpPr>
          <p:nvPr/>
        </p:nvSpPr>
        <p:spPr bwMode="auto">
          <a:xfrm flipH="1">
            <a:off x="2286000" y="31242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78" name="Text Box 42"/>
          <p:cNvSpPr txBox="1">
            <a:spLocks noChangeArrowheads="1"/>
          </p:cNvSpPr>
          <p:nvPr/>
        </p:nvSpPr>
        <p:spPr bwMode="auto">
          <a:xfrm>
            <a:off x="41148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Start</a:t>
            </a:r>
            <a:endParaRPr lang="en-GB" altLang="x-none"/>
          </a:p>
        </p:txBody>
      </p:sp>
      <p:sp>
        <p:nvSpPr>
          <p:cNvPr id="193579" name="Text Box 43"/>
          <p:cNvSpPr txBox="1">
            <a:spLocks noChangeArrowheads="1"/>
          </p:cNvSpPr>
          <p:nvPr/>
        </p:nvSpPr>
        <p:spPr bwMode="auto">
          <a:xfrm>
            <a:off x="3962400" y="6019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Goal</a:t>
            </a:r>
            <a:endParaRPr lang="en-GB" altLang="x-none"/>
          </a:p>
        </p:txBody>
      </p:sp>
      <p:sp>
        <p:nvSpPr>
          <p:cNvPr id="193580" name="Text Box 44"/>
          <p:cNvSpPr txBox="1">
            <a:spLocks noChangeArrowheads="1"/>
          </p:cNvSpPr>
          <p:nvPr/>
        </p:nvSpPr>
        <p:spPr bwMode="auto">
          <a:xfrm>
            <a:off x="2514600" y="4572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97</a:t>
            </a:r>
            <a:endParaRPr lang="en-GB" altLang="x-none" b="1">
              <a:solidFill>
                <a:schemeClr val="hlink"/>
              </a:solidFill>
            </a:endParaRPr>
          </a:p>
        </p:txBody>
      </p:sp>
      <p:sp>
        <p:nvSpPr>
          <p:cNvPr id="193581" name="Text Box 45"/>
          <p:cNvSpPr txBox="1">
            <a:spLocks noChangeArrowheads="1"/>
          </p:cNvSpPr>
          <p:nvPr/>
        </p:nvSpPr>
        <p:spPr bwMode="auto">
          <a:xfrm>
            <a:off x="2819400" y="54864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101</a:t>
            </a:r>
            <a:endParaRPr lang="en-GB" altLang="x-none" b="1">
              <a:solidFill>
                <a:schemeClr val="hlink"/>
              </a:solidFill>
            </a:endParaRPr>
          </a:p>
        </p:txBody>
      </p:sp>
      <p:sp>
        <p:nvSpPr>
          <p:cNvPr id="193582" name="Text Box 46"/>
          <p:cNvSpPr txBox="1">
            <a:spLocks noChangeArrowheads="1"/>
          </p:cNvSpPr>
          <p:nvPr/>
        </p:nvSpPr>
        <p:spPr bwMode="auto">
          <a:xfrm>
            <a:off x="43434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75</a:t>
            </a:r>
            <a:endParaRPr lang="en-GB" altLang="x-none" b="1">
              <a:solidFill>
                <a:schemeClr val="hlink"/>
              </a:solidFill>
            </a:endParaRPr>
          </a:p>
        </p:txBody>
      </p:sp>
      <p:sp>
        <p:nvSpPr>
          <p:cNvPr id="193583" name="Text Box 47"/>
          <p:cNvSpPr txBox="1">
            <a:spLocks noChangeArrowheads="1"/>
          </p:cNvSpPr>
          <p:nvPr/>
        </p:nvSpPr>
        <p:spPr bwMode="auto">
          <a:xfrm>
            <a:off x="2895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118</a:t>
            </a:r>
            <a:endParaRPr lang="en-GB" altLang="x-none" b="1">
              <a:solidFill>
                <a:schemeClr val="hlink"/>
              </a:solidFill>
            </a:endParaRPr>
          </a:p>
        </p:txBody>
      </p:sp>
      <p:sp>
        <p:nvSpPr>
          <p:cNvPr id="193584" name="Text Box 48"/>
          <p:cNvSpPr txBox="1">
            <a:spLocks noChangeArrowheads="1"/>
          </p:cNvSpPr>
          <p:nvPr/>
        </p:nvSpPr>
        <p:spPr bwMode="auto">
          <a:xfrm>
            <a:off x="1905000" y="3048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111</a:t>
            </a:r>
            <a:endParaRPr lang="en-GB" altLang="x-none" b="1">
              <a:solidFill>
                <a:schemeClr val="hlink"/>
              </a:solidFill>
            </a:endParaRPr>
          </a:p>
        </p:txBody>
      </p:sp>
      <p:sp>
        <p:nvSpPr>
          <p:cNvPr id="193621" name="Text Box 85"/>
          <p:cNvSpPr txBox="1">
            <a:spLocks noChangeArrowheads="1"/>
          </p:cNvSpPr>
          <p:nvPr/>
        </p:nvSpPr>
        <p:spPr bwMode="auto">
          <a:xfrm>
            <a:off x="38862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140</a:t>
            </a:r>
            <a:endParaRPr lang="en-GB" altLang="x-none" b="1">
              <a:solidFill>
                <a:schemeClr val="hlink"/>
              </a:solidFill>
            </a:endParaRPr>
          </a:p>
        </p:txBody>
      </p:sp>
      <p:sp>
        <p:nvSpPr>
          <p:cNvPr id="53" name="Text Box 49"/>
          <p:cNvSpPr txBox="1">
            <a:spLocks noChangeArrowheads="1"/>
          </p:cNvSpPr>
          <p:nvPr/>
        </p:nvSpPr>
        <p:spPr bwMode="auto">
          <a:xfrm>
            <a:off x="4876800" y="5943601"/>
            <a:ext cx="579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x-none" sz="2400" b="1" i="1" dirty="0"/>
              <a:t>f(n) = h </a:t>
            </a:r>
            <a:r>
              <a:rPr lang="en-US" altLang="x-none" sz="2400" b="1" dirty="0"/>
              <a:t>(</a:t>
            </a:r>
            <a:r>
              <a:rPr lang="en-US" altLang="x-none" sz="2400" b="1" i="1" dirty="0"/>
              <a:t>n</a:t>
            </a:r>
            <a:r>
              <a:rPr lang="en-US" altLang="x-none" sz="2400" b="1" dirty="0"/>
              <a:t>) = straight-line distance heuristic</a:t>
            </a:r>
            <a:endParaRPr lang="en-GB" altLang="x-none" sz="2400" b="1" dirty="0"/>
          </a:p>
        </p:txBody>
      </p:sp>
    </p:spTree>
    <p:extLst>
      <p:ext uri="{BB962C8B-B14F-4D97-AF65-F5344CB8AC3E}">
        <p14:creationId xmlns:p14="http://schemas.microsoft.com/office/powerpoint/2010/main" val="2735813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2211" name="Group 3"/>
          <p:cNvGrpSpPr>
            <a:grpSpLocks/>
          </p:cNvGrpSpPr>
          <p:nvPr/>
        </p:nvGrpSpPr>
        <p:grpSpPr bwMode="auto">
          <a:xfrm>
            <a:off x="5638800" y="1981200"/>
            <a:ext cx="457200" cy="457200"/>
            <a:chOff x="1344" y="1248"/>
            <a:chExt cx="288" cy="288"/>
          </a:xfrm>
        </p:grpSpPr>
        <p:sp>
          <p:nvSpPr>
            <p:cNvPr id="222212" name="Oval 4"/>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213" name="Text Box 5"/>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sp>
        <p:nvSpPr>
          <p:cNvPr id="222250" name="Text Box 42"/>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graphicFrame>
        <p:nvGraphicFramePr>
          <p:cNvPr id="7" name="Group 50">
            <a:extLst>
              <a:ext uri="{FF2B5EF4-FFF2-40B4-BE49-F238E27FC236}">
                <a16:creationId xmlns:a16="http://schemas.microsoft.com/office/drawing/2014/main" id="{DAF036AD-3AB9-9D3C-97EB-005B42984BF9}"/>
              </a:ext>
            </a:extLst>
          </p:cNvPr>
          <p:cNvGraphicFramePr>
            <a:graphicFrameLocks/>
          </p:cNvGraphicFramePr>
          <p:nvPr>
            <p:extLst>
              <p:ext uri="{D42A27DB-BD31-4B8C-83A1-F6EECF244321}">
                <p14:modId xmlns:p14="http://schemas.microsoft.com/office/powerpoint/2010/main" val="1376422975"/>
              </p:ext>
            </p:extLst>
          </p:nvPr>
        </p:nvGraphicFramePr>
        <p:xfrm>
          <a:off x="8293231" y="254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tx1"/>
                          </a:solidFill>
                          <a:effectLst/>
                          <a:latin typeface="Tahoma" pitchFamily="34" charset="0"/>
                          <a:cs typeface="Arial" charset="0"/>
                        </a:rPr>
                        <a:t>State</a:t>
                      </a:r>
                      <a:endParaRPr kumimoji="0" lang="en-GB" altLang="x-none" sz="1800" b="1" i="0" u="none" strike="noStrike" cap="none" normalizeH="0" baseline="0" dirty="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84221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4259" name="Group 3"/>
          <p:cNvGrpSpPr>
            <a:grpSpLocks/>
          </p:cNvGrpSpPr>
          <p:nvPr/>
        </p:nvGrpSpPr>
        <p:grpSpPr bwMode="auto">
          <a:xfrm>
            <a:off x="5638800" y="1981200"/>
            <a:ext cx="457200" cy="457200"/>
            <a:chOff x="1344" y="1248"/>
            <a:chExt cx="288" cy="288"/>
          </a:xfrm>
        </p:grpSpPr>
        <p:sp>
          <p:nvSpPr>
            <p:cNvPr id="224260"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61"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4262" name="Group 6"/>
          <p:cNvGrpSpPr>
            <a:grpSpLocks/>
          </p:cNvGrpSpPr>
          <p:nvPr/>
        </p:nvGrpSpPr>
        <p:grpSpPr bwMode="auto">
          <a:xfrm>
            <a:off x="7391400" y="2514600"/>
            <a:ext cx="457200" cy="457200"/>
            <a:chOff x="1344" y="1248"/>
            <a:chExt cx="288" cy="288"/>
          </a:xfrm>
        </p:grpSpPr>
        <p:sp>
          <p:nvSpPr>
            <p:cNvPr id="224263"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64"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4265" name="Group 9"/>
          <p:cNvGrpSpPr>
            <a:grpSpLocks/>
          </p:cNvGrpSpPr>
          <p:nvPr/>
        </p:nvGrpSpPr>
        <p:grpSpPr bwMode="auto">
          <a:xfrm>
            <a:off x="3429000" y="2667000"/>
            <a:ext cx="457200" cy="457200"/>
            <a:chOff x="1344" y="1248"/>
            <a:chExt cx="288" cy="288"/>
          </a:xfrm>
        </p:grpSpPr>
        <p:sp>
          <p:nvSpPr>
            <p:cNvPr id="224266"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67"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4268" name="Group 12"/>
          <p:cNvGrpSpPr>
            <a:grpSpLocks/>
          </p:cNvGrpSpPr>
          <p:nvPr/>
        </p:nvGrpSpPr>
        <p:grpSpPr bwMode="auto">
          <a:xfrm>
            <a:off x="5715000" y="3124200"/>
            <a:ext cx="457200" cy="457200"/>
            <a:chOff x="1344" y="1248"/>
            <a:chExt cx="288" cy="288"/>
          </a:xfrm>
        </p:grpSpPr>
        <p:sp>
          <p:nvSpPr>
            <p:cNvPr id="224269"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270"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sp>
        <p:nvSpPr>
          <p:cNvPr id="224290" name="Line 34"/>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91" name="Line 35"/>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92" name="Line 36"/>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93" name="Text Box 37"/>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4295" name="Text Box 39"/>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4296" name="Text Box 40"/>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4297" name="Text Box 41"/>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4298" name="Text Box 42"/>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4299" name="Text Box 43"/>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[329]</a:t>
            </a:r>
            <a:endParaRPr lang="en-GB" altLang="x-none"/>
          </a:p>
        </p:txBody>
      </p:sp>
      <p:sp>
        <p:nvSpPr>
          <p:cNvPr id="224300" name="Text Box 44"/>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graphicFrame>
        <p:nvGraphicFramePr>
          <p:cNvPr id="25" name="Group 50">
            <a:extLst>
              <a:ext uri="{FF2B5EF4-FFF2-40B4-BE49-F238E27FC236}">
                <a16:creationId xmlns:a16="http://schemas.microsoft.com/office/drawing/2014/main" id="{8D59A290-24C1-C5A2-9D9A-486B76FFF978}"/>
              </a:ext>
            </a:extLst>
          </p:cNvPr>
          <p:cNvGraphicFramePr>
            <a:graphicFrameLocks/>
          </p:cNvGraphicFramePr>
          <p:nvPr>
            <p:extLst>
              <p:ext uri="{D42A27DB-BD31-4B8C-83A1-F6EECF244321}">
                <p14:modId xmlns:p14="http://schemas.microsoft.com/office/powerpoint/2010/main" val="3982429326"/>
              </p:ext>
            </p:extLst>
          </p:nvPr>
        </p:nvGraphicFramePr>
        <p:xfrm>
          <a:off x="8293231" y="34827"/>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tx1"/>
                          </a:solidFill>
                          <a:effectLst/>
                          <a:latin typeface="Tahoma" pitchFamily="34" charset="0"/>
                          <a:cs typeface="Arial" charset="0"/>
                        </a:rPr>
                        <a:t>State</a:t>
                      </a:r>
                      <a:endParaRPr kumimoji="0" lang="en-GB" altLang="x-none" sz="1800" b="1" i="0" u="none" strike="noStrike" cap="none" normalizeH="0" baseline="0" dirty="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80747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5283" name="Group 3"/>
          <p:cNvGrpSpPr>
            <a:grpSpLocks/>
          </p:cNvGrpSpPr>
          <p:nvPr/>
        </p:nvGrpSpPr>
        <p:grpSpPr bwMode="auto">
          <a:xfrm>
            <a:off x="5638800" y="1981200"/>
            <a:ext cx="457200" cy="457200"/>
            <a:chOff x="1344" y="1248"/>
            <a:chExt cx="288" cy="288"/>
          </a:xfrm>
        </p:grpSpPr>
        <p:sp>
          <p:nvSpPr>
            <p:cNvPr id="225284"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85"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5286" name="Group 6"/>
          <p:cNvGrpSpPr>
            <a:grpSpLocks/>
          </p:cNvGrpSpPr>
          <p:nvPr/>
        </p:nvGrpSpPr>
        <p:grpSpPr bwMode="auto">
          <a:xfrm>
            <a:off x="7391400" y="2514600"/>
            <a:ext cx="457200" cy="457200"/>
            <a:chOff x="1344" y="1248"/>
            <a:chExt cx="288" cy="288"/>
          </a:xfrm>
        </p:grpSpPr>
        <p:sp>
          <p:nvSpPr>
            <p:cNvPr id="225287"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88"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5289" name="Group 9"/>
          <p:cNvGrpSpPr>
            <a:grpSpLocks/>
          </p:cNvGrpSpPr>
          <p:nvPr/>
        </p:nvGrpSpPr>
        <p:grpSpPr bwMode="auto">
          <a:xfrm>
            <a:off x="3429000" y="2667000"/>
            <a:ext cx="457200" cy="457200"/>
            <a:chOff x="1344" y="1248"/>
            <a:chExt cx="288" cy="288"/>
          </a:xfrm>
        </p:grpSpPr>
        <p:sp>
          <p:nvSpPr>
            <p:cNvPr id="225290"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91"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5292" name="Group 12"/>
          <p:cNvGrpSpPr>
            <a:grpSpLocks/>
          </p:cNvGrpSpPr>
          <p:nvPr/>
        </p:nvGrpSpPr>
        <p:grpSpPr bwMode="auto">
          <a:xfrm>
            <a:off x="5715000" y="3124200"/>
            <a:ext cx="457200" cy="457200"/>
            <a:chOff x="1344" y="1248"/>
            <a:chExt cx="288" cy="288"/>
          </a:xfrm>
        </p:grpSpPr>
        <p:sp>
          <p:nvSpPr>
            <p:cNvPr id="225293" name="Oval 13"/>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94" name="Text Box 14"/>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25295" name="Group 15"/>
          <p:cNvGrpSpPr>
            <a:grpSpLocks/>
          </p:cNvGrpSpPr>
          <p:nvPr/>
        </p:nvGrpSpPr>
        <p:grpSpPr bwMode="auto">
          <a:xfrm>
            <a:off x="7467600" y="4038600"/>
            <a:ext cx="457200" cy="457200"/>
            <a:chOff x="1344" y="1248"/>
            <a:chExt cx="288" cy="288"/>
          </a:xfrm>
        </p:grpSpPr>
        <p:sp>
          <p:nvSpPr>
            <p:cNvPr id="225296" name="Oval 1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297" name="Text Box 1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sp>
        <p:nvSpPr>
          <p:cNvPr id="225301" name="Line 21"/>
          <p:cNvSpPr>
            <a:spLocks noChangeShapeType="1"/>
          </p:cNvSpPr>
          <p:nvPr/>
        </p:nvSpPr>
        <p:spPr bwMode="auto">
          <a:xfrm>
            <a:off x="5943600" y="3581400"/>
            <a:ext cx="1752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03" name="Text Box 23"/>
          <p:cNvSpPr txBox="1">
            <a:spLocks noChangeArrowheads="1"/>
          </p:cNvSpPr>
          <p:nvPr/>
        </p:nvSpPr>
        <p:spPr bwMode="auto">
          <a:xfrm>
            <a:off x="6477000" y="3429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99</a:t>
            </a:r>
            <a:endParaRPr lang="en-GB" altLang="x-none" b="1">
              <a:solidFill>
                <a:schemeClr val="accent2"/>
              </a:solidFill>
            </a:endParaRPr>
          </a:p>
        </p:txBody>
      </p:sp>
      <p:grpSp>
        <p:nvGrpSpPr>
          <p:cNvPr id="225305" name="Group 25"/>
          <p:cNvGrpSpPr>
            <a:grpSpLocks/>
          </p:cNvGrpSpPr>
          <p:nvPr/>
        </p:nvGrpSpPr>
        <p:grpSpPr bwMode="auto">
          <a:xfrm>
            <a:off x="3505200" y="4038600"/>
            <a:ext cx="457200" cy="457200"/>
            <a:chOff x="1344" y="1248"/>
            <a:chExt cx="288" cy="288"/>
          </a:xfrm>
        </p:grpSpPr>
        <p:sp>
          <p:nvSpPr>
            <p:cNvPr id="225306" name="Oval 2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07" name="Text Box 2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225308" name="Group 28"/>
          <p:cNvGrpSpPr>
            <a:grpSpLocks/>
          </p:cNvGrpSpPr>
          <p:nvPr/>
        </p:nvGrpSpPr>
        <p:grpSpPr bwMode="auto">
          <a:xfrm>
            <a:off x="5791200" y="4267200"/>
            <a:ext cx="457200" cy="457200"/>
            <a:chOff x="1344" y="1248"/>
            <a:chExt cx="288" cy="288"/>
          </a:xfrm>
        </p:grpSpPr>
        <p:sp>
          <p:nvSpPr>
            <p:cNvPr id="225309"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10"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sp>
        <p:nvSpPr>
          <p:cNvPr id="225311" name="Line 31"/>
          <p:cNvSpPr>
            <a:spLocks noChangeShapeType="1"/>
          </p:cNvSpPr>
          <p:nvPr/>
        </p:nvSpPr>
        <p:spPr bwMode="auto">
          <a:xfrm flipH="1">
            <a:off x="3657600" y="3581400"/>
            <a:ext cx="2286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3" name="Text Box 33"/>
          <p:cNvSpPr txBox="1">
            <a:spLocks noChangeArrowheads="1"/>
          </p:cNvSpPr>
          <p:nvPr/>
        </p:nvSpPr>
        <p:spPr bwMode="auto">
          <a:xfrm>
            <a:off x="4572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80</a:t>
            </a:r>
            <a:endParaRPr lang="en-GB" altLang="x-none" b="1">
              <a:solidFill>
                <a:schemeClr val="accent2"/>
              </a:solidFill>
            </a:endParaRPr>
          </a:p>
        </p:txBody>
      </p:sp>
      <p:sp>
        <p:nvSpPr>
          <p:cNvPr id="225314" name="Line 34"/>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5" name="Line 35"/>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6" name="Line 36"/>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7" name="Text Box 37"/>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5319" name="Text Box 39"/>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5320" name="Text Box 40"/>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5321" name="Text Box 41"/>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5322" name="Text Box 42"/>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5323" name="Text Box 43"/>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[329]</a:t>
            </a:r>
            <a:endParaRPr lang="en-GB" altLang="x-none"/>
          </a:p>
        </p:txBody>
      </p:sp>
      <p:sp>
        <p:nvSpPr>
          <p:cNvPr id="225324" name="Text Box 44"/>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25325" name="Text Box 45"/>
          <p:cNvSpPr txBox="1">
            <a:spLocks noChangeArrowheads="1"/>
          </p:cNvSpPr>
          <p:nvPr/>
        </p:nvSpPr>
        <p:spPr bwMode="auto">
          <a:xfrm>
            <a:off x="2819400" y="3976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[193]</a:t>
            </a:r>
            <a:endParaRPr lang="en-GB" altLang="x-none"/>
          </a:p>
        </p:txBody>
      </p:sp>
      <p:sp>
        <p:nvSpPr>
          <p:cNvPr id="225326" name="Line 46"/>
          <p:cNvSpPr>
            <a:spLocks noChangeShapeType="1"/>
          </p:cNvSpPr>
          <p:nvPr/>
        </p:nvSpPr>
        <p:spPr bwMode="auto">
          <a:xfrm>
            <a:off x="5943600" y="3581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7" name="Text Box 47"/>
          <p:cNvSpPr txBox="1">
            <a:spLocks noChangeArrowheads="1"/>
          </p:cNvSpPr>
          <p:nvPr/>
        </p:nvSpPr>
        <p:spPr bwMode="auto">
          <a:xfrm>
            <a:off x="5105400" y="4357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[366]</a:t>
            </a:r>
            <a:endParaRPr lang="en-GB" altLang="x-none"/>
          </a:p>
        </p:txBody>
      </p:sp>
      <p:sp>
        <p:nvSpPr>
          <p:cNvPr id="225328" name="Text Box 48"/>
          <p:cNvSpPr txBox="1">
            <a:spLocks noChangeArrowheads="1"/>
          </p:cNvSpPr>
          <p:nvPr/>
        </p:nvSpPr>
        <p:spPr bwMode="auto">
          <a:xfrm>
            <a:off x="7924800" y="40386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[178]</a:t>
            </a:r>
            <a:endParaRPr lang="en-GB" altLang="x-none"/>
          </a:p>
        </p:txBody>
      </p:sp>
      <p:graphicFrame>
        <p:nvGraphicFramePr>
          <p:cNvPr id="42" name="Group 50">
            <a:extLst>
              <a:ext uri="{FF2B5EF4-FFF2-40B4-BE49-F238E27FC236}">
                <a16:creationId xmlns:a16="http://schemas.microsoft.com/office/drawing/2014/main" id="{3470254D-22B1-19A1-8B72-85179E951043}"/>
              </a:ext>
            </a:extLst>
          </p:cNvPr>
          <p:cNvGraphicFramePr>
            <a:graphicFrameLocks/>
          </p:cNvGraphicFramePr>
          <p:nvPr>
            <p:extLst>
              <p:ext uri="{D42A27DB-BD31-4B8C-83A1-F6EECF244321}">
                <p14:modId xmlns:p14="http://schemas.microsoft.com/office/powerpoint/2010/main" val="3726734138"/>
              </p:ext>
            </p:extLst>
          </p:nvPr>
        </p:nvGraphicFramePr>
        <p:xfrm>
          <a:off x="8293231" y="254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tx1"/>
                          </a:solidFill>
                          <a:effectLst/>
                          <a:latin typeface="Tahoma" pitchFamily="34" charset="0"/>
                          <a:cs typeface="Arial" charset="0"/>
                        </a:rPr>
                        <a:t>State</a:t>
                      </a:r>
                      <a:endParaRPr kumimoji="0" lang="en-GB" altLang="x-none" sz="1800" b="1" i="0" u="none" strike="noStrike" cap="none" normalizeH="0" baseline="0" dirty="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23116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6307" name="Group 3"/>
          <p:cNvGrpSpPr>
            <a:grpSpLocks/>
          </p:cNvGrpSpPr>
          <p:nvPr/>
        </p:nvGrpSpPr>
        <p:grpSpPr bwMode="auto">
          <a:xfrm>
            <a:off x="5638800" y="1981200"/>
            <a:ext cx="457200" cy="457200"/>
            <a:chOff x="1344" y="1248"/>
            <a:chExt cx="288" cy="288"/>
          </a:xfrm>
        </p:grpSpPr>
        <p:sp>
          <p:nvSpPr>
            <p:cNvPr id="226308"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09"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6310" name="Group 6"/>
          <p:cNvGrpSpPr>
            <a:grpSpLocks/>
          </p:cNvGrpSpPr>
          <p:nvPr/>
        </p:nvGrpSpPr>
        <p:grpSpPr bwMode="auto">
          <a:xfrm>
            <a:off x="7391400" y="2514600"/>
            <a:ext cx="457200" cy="457200"/>
            <a:chOff x="1344" y="1248"/>
            <a:chExt cx="288" cy="288"/>
          </a:xfrm>
        </p:grpSpPr>
        <p:sp>
          <p:nvSpPr>
            <p:cNvPr id="226311"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12"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6313" name="Group 9"/>
          <p:cNvGrpSpPr>
            <a:grpSpLocks/>
          </p:cNvGrpSpPr>
          <p:nvPr/>
        </p:nvGrpSpPr>
        <p:grpSpPr bwMode="auto">
          <a:xfrm>
            <a:off x="3429000" y="2667000"/>
            <a:ext cx="457200" cy="457200"/>
            <a:chOff x="1344" y="1248"/>
            <a:chExt cx="288" cy="288"/>
          </a:xfrm>
        </p:grpSpPr>
        <p:sp>
          <p:nvSpPr>
            <p:cNvPr id="226314"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15"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6316" name="Group 12"/>
          <p:cNvGrpSpPr>
            <a:grpSpLocks/>
          </p:cNvGrpSpPr>
          <p:nvPr/>
        </p:nvGrpSpPr>
        <p:grpSpPr bwMode="auto">
          <a:xfrm>
            <a:off x="5715000" y="3124200"/>
            <a:ext cx="457200" cy="457200"/>
            <a:chOff x="1344" y="1248"/>
            <a:chExt cx="288" cy="288"/>
          </a:xfrm>
        </p:grpSpPr>
        <p:sp>
          <p:nvSpPr>
            <p:cNvPr id="226317" name="Oval 13"/>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18" name="Text Box 14"/>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26319" name="Group 15"/>
          <p:cNvGrpSpPr>
            <a:grpSpLocks/>
          </p:cNvGrpSpPr>
          <p:nvPr/>
        </p:nvGrpSpPr>
        <p:grpSpPr bwMode="auto">
          <a:xfrm>
            <a:off x="7467600" y="4038600"/>
            <a:ext cx="457200" cy="457200"/>
            <a:chOff x="1344" y="1248"/>
            <a:chExt cx="288" cy="288"/>
          </a:xfrm>
        </p:grpSpPr>
        <p:sp>
          <p:nvSpPr>
            <p:cNvPr id="226320" name="Oval 16"/>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21" name="Text Box 17"/>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226322" name="Group 18"/>
          <p:cNvGrpSpPr>
            <a:grpSpLocks/>
          </p:cNvGrpSpPr>
          <p:nvPr/>
        </p:nvGrpSpPr>
        <p:grpSpPr bwMode="auto">
          <a:xfrm>
            <a:off x="8305800" y="5257800"/>
            <a:ext cx="457200" cy="457200"/>
            <a:chOff x="1344" y="1248"/>
            <a:chExt cx="288" cy="288"/>
          </a:xfrm>
        </p:grpSpPr>
        <p:sp>
          <p:nvSpPr>
            <p:cNvPr id="226323" name="Oval 1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24" name="Text Box 2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226325" name="Line 21"/>
          <p:cNvSpPr>
            <a:spLocks noChangeShapeType="1"/>
          </p:cNvSpPr>
          <p:nvPr/>
        </p:nvSpPr>
        <p:spPr bwMode="auto">
          <a:xfrm>
            <a:off x="5943600" y="3581400"/>
            <a:ext cx="1752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26" name="Line 22"/>
          <p:cNvSpPr>
            <a:spLocks noChangeShapeType="1"/>
          </p:cNvSpPr>
          <p:nvPr/>
        </p:nvSpPr>
        <p:spPr bwMode="auto">
          <a:xfrm>
            <a:off x="7696200" y="4495800"/>
            <a:ext cx="838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27" name="Text Box 23"/>
          <p:cNvSpPr txBox="1">
            <a:spLocks noChangeArrowheads="1"/>
          </p:cNvSpPr>
          <p:nvPr/>
        </p:nvSpPr>
        <p:spPr bwMode="auto">
          <a:xfrm>
            <a:off x="6477000" y="3429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99</a:t>
            </a:r>
            <a:endParaRPr lang="en-GB" altLang="x-none" b="1">
              <a:solidFill>
                <a:schemeClr val="accent2"/>
              </a:solidFill>
            </a:endParaRPr>
          </a:p>
        </p:txBody>
      </p:sp>
      <p:sp>
        <p:nvSpPr>
          <p:cNvPr id="226328" name="Text Box 24"/>
          <p:cNvSpPr txBox="1">
            <a:spLocks noChangeArrowheads="1"/>
          </p:cNvSpPr>
          <p:nvPr/>
        </p:nvSpPr>
        <p:spPr bwMode="auto">
          <a:xfrm>
            <a:off x="8001000" y="4572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211</a:t>
            </a:r>
            <a:endParaRPr lang="en-GB" altLang="x-none" b="1">
              <a:solidFill>
                <a:schemeClr val="accent2"/>
              </a:solidFill>
            </a:endParaRPr>
          </a:p>
        </p:txBody>
      </p:sp>
      <p:grpSp>
        <p:nvGrpSpPr>
          <p:cNvPr id="226329" name="Group 25"/>
          <p:cNvGrpSpPr>
            <a:grpSpLocks/>
          </p:cNvGrpSpPr>
          <p:nvPr/>
        </p:nvGrpSpPr>
        <p:grpSpPr bwMode="auto">
          <a:xfrm>
            <a:off x="3505200" y="4038600"/>
            <a:ext cx="457200" cy="457200"/>
            <a:chOff x="1344" y="1248"/>
            <a:chExt cx="288" cy="288"/>
          </a:xfrm>
        </p:grpSpPr>
        <p:sp>
          <p:nvSpPr>
            <p:cNvPr id="226330" name="Oval 2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31" name="Text Box 2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226332" name="Group 28"/>
          <p:cNvGrpSpPr>
            <a:grpSpLocks/>
          </p:cNvGrpSpPr>
          <p:nvPr/>
        </p:nvGrpSpPr>
        <p:grpSpPr bwMode="auto">
          <a:xfrm>
            <a:off x="5791200" y="4267200"/>
            <a:ext cx="457200" cy="457200"/>
            <a:chOff x="1344" y="1248"/>
            <a:chExt cx="288" cy="288"/>
          </a:xfrm>
        </p:grpSpPr>
        <p:sp>
          <p:nvSpPr>
            <p:cNvPr id="226333"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34"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sp>
        <p:nvSpPr>
          <p:cNvPr id="226335" name="Line 31"/>
          <p:cNvSpPr>
            <a:spLocks noChangeShapeType="1"/>
          </p:cNvSpPr>
          <p:nvPr/>
        </p:nvSpPr>
        <p:spPr bwMode="auto">
          <a:xfrm flipH="1">
            <a:off x="3657600" y="3581400"/>
            <a:ext cx="2286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36" name="Line 32"/>
          <p:cNvSpPr>
            <a:spLocks noChangeShapeType="1"/>
          </p:cNvSpPr>
          <p:nvPr/>
        </p:nvSpPr>
        <p:spPr bwMode="auto">
          <a:xfrm flipH="1">
            <a:off x="7086600" y="4495800"/>
            <a:ext cx="533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37" name="Text Box 33"/>
          <p:cNvSpPr txBox="1">
            <a:spLocks noChangeArrowheads="1"/>
          </p:cNvSpPr>
          <p:nvPr/>
        </p:nvSpPr>
        <p:spPr bwMode="auto">
          <a:xfrm>
            <a:off x="4572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80</a:t>
            </a:r>
            <a:endParaRPr lang="en-GB" altLang="x-none" b="1">
              <a:solidFill>
                <a:schemeClr val="accent2"/>
              </a:solidFill>
            </a:endParaRPr>
          </a:p>
        </p:txBody>
      </p:sp>
      <p:sp>
        <p:nvSpPr>
          <p:cNvPr id="226338" name="Line 34"/>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39" name="Line 35"/>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40" name="Line 36"/>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41" name="Text Box 37"/>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6342" name="Text Box 38"/>
          <p:cNvSpPr txBox="1">
            <a:spLocks noChangeArrowheads="1"/>
          </p:cNvSpPr>
          <p:nvPr/>
        </p:nvSpPr>
        <p:spPr bwMode="auto">
          <a:xfrm>
            <a:off x="8077200" y="58674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t>Goal</a:t>
            </a:r>
            <a:endParaRPr lang="en-GB" altLang="x-none" b="1"/>
          </a:p>
        </p:txBody>
      </p:sp>
      <p:sp>
        <p:nvSpPr>
          <p:cNvPr id="226343" name="Text Box 39"/>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6344" name="Text Box 40"/>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6345" name="Text Box 41"/>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6346" name="Text Box 42"/>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6347" name="Text Box 43"/>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[329]</a:t>
            </a:r>
            <a:endParaRPr lang="en-GB" altLang="x-none"/>
          </a:p>
        </p:txBody>
      </p:sp>
      <p:sp>
        <p:nvSpPr>
          <p:cNvPr id="226348" name="Text Box 44"/>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26349" name="Text Box 45"/>
          <p:cNvSpPr txBox="1">
            <a:spLocks noChangeArrowheads="1"/>
          </p:cNvSpPr>
          <p:nvPr/>
        </p:nvSpPr>
        <p:spPr bwMode="auto">
          <a:xfrm>
            <a:off x="2819400" y="3976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[193]</a:t>
            </a:r>
            <a:endParaRPr lang="en-GB" altLang="x-none"/>
          </a:p>
        </p:txBody>
      </p:sp>
      <p:sp>
        <p:nvSpPr>
          <p:cNvPr id="226350" name="Line 46"/>
          <p:cNvSpPr>
            <a:spLocks noChangeShapeType="1"/>
          </p:cNvSpPr>
          <p:nvPr/>
        </p:nvSpPr>
        <p:spPr bwMode="auto">
          <a:xfrm>
            <a:off x="5943600" y="3581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51" name="Text Box 47"/>
          <p:cNvSpPr txBox="1">
            <a:spLocks noChangeArrowheads="1"/>
          </p:cNvSpPr>
          <p:nvPr/>
        </p:nvSpPr>
        <p:spPr bwMode="auto">
          <a:xfrm>
            <a:off x="5105400" y="4357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[366]</a:t>
            </a:r>
            <a:endParaRPr lang="en-GB" altLang="x-none"/>
          </a:p>
        </p:txBody>
      </p:sp>
      <p:sp>
        <p:nvSpPr>
          <p:cNvPr id="226352" name="Text Box 48"/>
          <p:cNvSpPr txBox="1">
            <a:spLocks noChangeArrowheads="1"/>
          </p:cNvSpPr>
          <p:nvPr/>
        </p:nvSpPr>
        <p:spPr bwMode="auto">
          <a:xfrm>
            <a:off x="7924800" y="40386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[178]</a:t>
            </a:r>
            <a:endParaRPr lang="en-GB" altLang="x-none"/>
          </a:p>
        </p:txBody>
      </p:sp>
      <p:grpSp>
        <p:nvGrpSpPr>
          <p:cNvPr id="226353" name="Group 49"/>
          <p:cNvGrpSpPr>
            <a:grpSpLocks/>
          </p:cNvGrpSpPr>
          <p:nvPr/>
        </p:nvGrpSpPr>
        <p:grpSpPr bwMode="auto">
          <a:xfrm>
            <a:off x="6858000" y="5334000"/>
            <a:ext cx="457200" cy="457200"/>
            <a:chOff x="1344" y="1248"/>
            <a:chExt cx="288" cy="288"/>
          </a:xfrm>
        </p:grpSpPr>
        <p:sp>
          <p:nvSpPr>
            <p:cNvPr id="226354" name="Oval 5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355" name="Text Box 5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sp>
        <p:nvSpPr>
          <p:cNvPr id="226356" name="Text Box 52"/>
          <p:cNvSpPr txBox="1">
            <a:spLocks noChangeArrowheads="1"/>
          </p:cNvSpPr>
          <p:nvPr/>
        </p:nvSpPr>
        <p:spPr bwMode="auto">
          <a:xfrm>
            <a:off x="8763000" y="52578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[0]</a:t>
            </a:r>
            <a:endParaRPr lang="en-GB" altLang="x-none"/>
          </a:p>
        </p:txBody>
      </p:sp>
      <p:sp>
        <p:nvSpPr>
          <p:cNvPr id="226357" name="Text Box 53"/>
          <p:cNvSpPr txBox="1">
            <a:spLocks noChangeArrowheads="1"/>
          </p:cNvSpPr>
          <p:nvPr/>
        </p:nvSpPr>
        <p:spPr bwMode="auto">
          <a:xfrm>
            <a:off x="6172200" y="5334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graphicFrame>
        <p:nvGraphicFramePr>
          <p:cNvPr id="54" name="Group 50">
            <a:extLst>
              <a:ext uri="{FF2B5EF4-FFF2-40B4-BE49-F238E27FC236}">
                <a16:creationId xmlns:a16="http://schemas.microsoft.com/office/drawing/2014/main" id="{D30AA5C3-CE79-2842-D7DE-6959BA79157E}"/>
              </a:ext>
            </a:extLst>
          </p:cNvPr>
          <p:cNvGraphicFramePr>
            <a:graphicFrameLocks/>
          </p:cNvGraphicFramePr>
          <p:nvPr>
            <p:extLst>
              <p:ext uri="{D42A27DB-BD31-4B8C-83A1-F6EECF244321}">
                <p14:modId xmlns:p14="http://schemas.microsoft.com/office/powerpoint/2010/main" val="3726734138"/>
              </p:ext>
            </p:extLst>
          </p:nvPr>
        </p:nvGraphicFramePr>
        <p:xfrm>
          <a:off x="8293231" y="254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tx1"/>
                          </a:solidFill>
                          <a:effectLst/>
                          <a:latin typeface="Tahoma" pitchFamily="34" charset="0"/>
                          <a:cs typeface="Arial" charset="0"/>
                        </a:rPr>
                        <a:t>State</a:t>
                      </a:r>
                      <a:endParaRPr kumimoji="0" lang="en-GB" altLang="x-none" sz="1800" b="1" i="0" u="none" strike="noStrike" cap="none" normalizeH="0" baseline="0" dirty="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69565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7331" name="Group 3"/>
          <p:cNvGrpSpPr>
            <a:grpSpLocks/>
          </p:cNvGrpSpPr>
          <p:nvPr/>
        </p:nvGrpSpPr>
        <p:grpSpPr bwMode="auto">
          <a:xfrm>
            <a:off x="5638800" y="1981200"/>
            <a:ext cx="457200" cy="457200"/>
            <a:chOff x="1344" y="1248"/>
            <a:chExt cx="288" cy="288"/>
          </a:xfrm>
        </p:grpSpPr>
        <p:sp>
          <p:nvSpPr>
            <p:cNvPr id="227332"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3"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7334" name="Group 6"/>
          <p:cNvGrpSpPr>
            <a:grpSpLocks/>
          </p:cNvGrpSpPr>
          <p:nvPr/>
        </p:nvGrpSpPr>
        <p:grpSpPr bwMode="auto">
          <a:xfrm>
            <a:off x="7391400" y="2514600"/>
            <a:ext cx="457200" cy="457200"/>
            <a:chOff x="1344" y="1248"/>
            <a:chExt cx="288" cy="288"/>
          </a:xfrm>
        </p:grpSpPr>
        <p:sp>
          <p:nvSpPr>
            <p:cNvPr id="227335"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6"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7337" name="Group 9"/>
          <p:cNvGrpSpPr>
            <a:grpSpLocks/>
          </p:cNvGrpSpPr>
          <p:nvPr/>
        </p:nvGrpSpPr>
        <p:grpSpPr bwMode="auto">
          <a:xfrm>
            <a:off x="3429000" y="2667000"/>
            <a:ext cx="457200" cy="457200"/>
            <a:chOff x="1344" y="1248"/>
            <a:chExt cx="288" cy="288"/>
          </a:xfrm>
        </p:grpSpPr>
        <p:sp>
          <p:nvSpPr>
            <p:cNvPr id="227338"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39"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7340" name="Group 12"/>
          <p:cNvGrpSpPr>
            <a:grpSpLocks/>
          </p:cNvGrpSpPr>
          <p:nvPr/>
        </p:nvGrpSpPr>
        <p:grpSpPr bwMode="auto">
          <a:xfrm>
            <a:off x="5715000" y="3124200"/>
            <a:ext cx="457200" cy="457200"/>
            <a:chOff x="1344" y="1248"/>
            <a:chExt cx="288" cy="288"/>
          </a:xfrm>
        </p:grpSpPr>
        <p:sp>
          <p:nvSpPr>
            <p:cNvPr id="227341" name="Oval 13"/>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42" name="Text Box 14"/>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27343" name="Group 15"/>
          <p:cNvGrpSpPr>
            <a:grpSpLocks/>
          </p:cNvGrpSpPr>
          <p:nvPr/>
        </p:nvGrpSpPr>
        <p:grpSpPr bwMode="auto">
          <a:xfrm>
            <a:off x="7467600" y="4038600"/>
            <a:ext cx="457200" cy="457200"/>
            <a:chOff x="1344" y="1248"/>
            <a:chExt cx="288" cy="288"/>
          </a:xfrm>
        </p:grpSpPr>
        <p:sp>
          <p:nvSpPr>
            <p:cNvPr id="227344" name="Oval 16"/>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45" name="Text Box 17"/>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227346" name="Group 18"/>
          <p:cNvGrpSpPr>
            <a:grpSpLocks/>
          </p:cNvGrpSpPr>
          <p:nvPr/>
        </p:nvGrpSpPr>
        <p:grpSpPr bwMode="auto">
          <a:xfrm>
            <a:off x="8305800" y="5257800"/>
            <a:ext cx="457200" cy="457200"/>
            <a:chOff x="1344" y="1248"/>
            <a:chExt cx="288" cy="288"/>
          </a:xfrm>
        </p:grpSpPr>
        <p:sp>
          <p:nvSpPr>
            <p:cNvPr id="227347" name="Oval 19"/>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48" name="Text Box 20"/>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227349" name="Line 21"/>
          <p:cNvSpPr>
            <a:spLocks noChangeShapeType="1"/>
          </p:cNvSpPr>
          <p:nvPr/>
        </p:nvSpPr>
        <p:spPr bwMode="auto">
          <a:xfrm>
            <a:off x="5943600" y="3581400"/>
            <a:ext cx="1752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50" name="Line 22"/>
          <p:cNvSpPr>
            <a:spLocks noChangeShapeType="1"/>
          </p:cNvSpPr>
          <p:nvPr/>
        </p:nvSpPr>
        <p:spPr bwMode="auto">
          <a:xfrm>
            <a:off x="7696200" y="4495800"/>
            <a:ext cx="838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51" name="Text Box 23"/>
          <p:cNvSpPr txBox="1">
            <a:spLocks noChangeArrowheads="1"/>
          </p:cNvSpPr>
          <p:nvPr/>
        </p:nvSpPr>
        <p:spPr bwMode="auto">
          <a:xfrm>
            <a:off x="6477000" y="3429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99</a:t>
            </a:r>
            <a:endParaRPr lang="en-GB" altLang="x-none" b="1">
              <a:solidFill>
                <a:schemeClr val="accent2"/>
              </a:solidFill>
            </a:endParaRPr>
          </a:p>
        </p:txBody>
      </p:sp>
      <p:sp>
        <p:nvSpPr>
          <p:cNvPr id="227352" name="Text Box 24"/>
          <p:cNvSpPr txBox="1">
            <a:spLocks noChangeArrowheads="1"/>
          </p:cNvSpPr>
          <p:nvPr/>
        </p:nvSpPr>
        <p:spPr bwMode="auto">
          <a:xfrm>
            <a:off x="8001000" y="4572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211</a:t>
            </a:r>
            <a:endParaRPr lang="en-GB" altLang="x-none" b="1">
              <a:solidFill>
                <a:schemeClr val="accent2"/>
              </a:solidFill>
            </a:endParaRPr>
          </a:p>
        </p:txBody>
      </p:sp>
      <p:grpSp>
        <p:nvGrpSpPr>
          <p:cNvPr id="227353" name="Group 25"/>
          <p:cNvGrpSpPr>
            <a:grpSpLocks/>
          </p:cNvGrpSpPr>
          <p:nvPr/>
        </p:nvGrpSpPr>
        <p:grpSpPr bwMode="auto">
          <a:xfrm>
            <a:off x="3505200" y="4038600"/>
            <a:ext cx="457200" cy="457200"/>
            <a:chOff x="1344" y="1248"/>
            <a:chExt cx="288" cy="288"/>
          </a:xfrm>
        </p:grpSpPr>
        <p:sp>
          <p:nvSpPr>
            <p:cNvPr id="227354" name="Oval 2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55" name="Text Box 2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227356" name="Group 28"/>
          <p:cNvGrpSpPr>
            <a:grpSpLocks/>
          </p:cNvGrpSpPr>
          <p:nvPr/>
        </p:nvGrpSpPr>
        <p:grpSpPr bwMode="auto">
          <a:xfrm>
            <a:off x="5791200" y="4267200"/>
            <a:ext cx="457200" cy="457200"/>
            <a:chOff x="1344" y="1248"/>
            <a:chExt cx="288" cy="288"/>
          </a:xfrm>
        </p:grpSpPr>
        <p:sp>
          <p:nvSpPr>
            <p:cNvPr id="227357"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58"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sp>
        <p:nvSpPr>
          <p:cNvPr id="227359" name="Line 31"/>
          <p:cNvSpPr>
            <a:spLocks noChangeShapeType="1"/>
          </p:cNvSpPr>
          <p:nvPr/>
        </p:nvSpPr>
        <p:spPr bwMode="auto">
          <a:xfrm flipH="1">
            <a:off x="3657600" y="3581400"/>
            <a:ext cx="2286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60" name="Line 32"/>
          <p:cNvSpPr>
            <a:spLocks noChangeShapeType="1"/>
          </p:cNvSpPr>
          <p:nvPr/>
        </p:nvSpPr>
        <p:spPr bwMode="auto">
          <a:xfrm flipH="1">
            <a:off x="7086600" y="4495800"/>
            <a:ext cx="533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61" name="Text Box 33"/>
          <p:cNvSpPr txBox="1">
            <a:spLocks noChangeArrowheads="1"/>
          </p:cNvSpPr>
          <p:nvPr/>
        </p:nvSpPr>
        <p:spPr bwMode="auto">
          <a:xfrm>
            <a:off x="4572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80</a:t>
            </a:r>
            <a:endParaRPr lang="en-GB" altLang="x-none" b="1">
              <a:solidFill>
                <a:schemeClr val="accent2"/>
              </a:solidFill>
            </a:endParaRPr>
          </a:p>
        </p:txBody>
      </p:sp>
      <p:sp>
        <p:nvSpPr>
          <p:cNvPr id="227362" name="Line 34"/>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63" name="Line 35"/>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64" name="Line 36"/>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65" name="Text Box 37"/>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7366" name="Text Box 38"/>
          <p:cNvSpPr txBox="1">
            <a:spLocks noChangeArrowheads="1"/>
          </p:cNvSpPr>
          <p:nvPr/>
        </p:nvSpPr>
        <p:spPr bwMode="auto">
          <a:xfrm>
            <a:off x="8077200" y="58674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t>Goal</a:t>
            </a:r>
            <a:endParaRPr lang="en-GB" altLang="x-none" b="1"/>
          </a:p>
        </p:txBody>
      </p:sp>
      <p:sp>
        <p:nvSpPr>
          <p:cNvPr id="227367" name="Text Box 39"/>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7368" name="Text Box 40"/>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7369" name="Text Box 41"/>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7370" name="Text Box 42"/>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7371" name="Text Box 43"/>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[329]</a:t>
            </a:r>
            <a:endParaRPr lang="en-GB" altLang="x-none"/>
          </a:p>
        </p:txBody>
      </p:sp>
      <p:sp>
        <p:nvSpPr>
          <p:cNvPr id="227372" name="Text Box 44"/>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27373" name="Text Box 45"/>
          <p:cNvSpPr txBox="1">
            <a:spLocks noChangeArrowheads="1"/>
          </p:cNvSpPr>
          <p:nvPr/>
        </p:nvSpPr>
        <p:spPr bwMode="auto">
          <a:xfrm>
            <a:off x="2819400" y="3976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[193]</a:t>
            </a:r>
            <a:endParaRPr lang="en-GB" altLang="x-none"/>
          </a:p>
        </p:txBody>
      </p:sp>
      <p:sp>
        <p:nvSpPr>
          <p:cNvPr id="227374" name="Line 46"/>
          <p:cNvSpPr>
            <a:spLocks noChangeShapeType="1"/>
          </p:cNvSpPr>
          <p:nvPr/>
        </p:nvSpPr>
        <p:spPr bwMode="auto">
          <a:xfrm>
            <a:off x="5943600" y="3581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375" name="Text Box 47"/>
          <p:cNvSpPr txBox="1">
            <a:spLocks noChangeArrowheads="1"/>
          </p:cNvSpPr>
          <p:nvPr/>
        </p:nvSpPr>
        <p:spPr bwMode="auto">
          <a:xfrm>
            <a:off x="5105400" y="4357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[366]</a:t>
            </a:r>
            <a:endParaRPr lang="en-GB" altLang="x-none"/>
          </a:p>
        </p:txBody>
      </p:sp>
      <p:sp>
        <p:nvSpPr>
          <p:cNvPr id="227376" name="Text Box 48"/>
          <p:cNvSpPr txBox="1">
            <a:spLocks noChangeArrowheads="1"/>
          </p:cNvSpPr>
          <p:nvPr/>
        </p:nvSpPr>
        <p:spPr bwMode="auto">
          <a:xfrm>
            <a:off x="7924800" y="40386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[178]</a:t>
            </a:r>
            <a:endParaRPr lang="en-GB" altLang="x-none"/>
          </a:p>
        </p:txBody>
      </p:sp>
      <p:grpSp>
        <p:nvGrpSpPr>
          <p:cNvPr id="227377" name="Group 49"/>
          <p:cNvGrpSpPr>
            <a:grpSpLocks/>
          </p:cNvGrpSpPr>
          <p:nvPr/>
        </p:nvGrpSpPr>
        <p:grpSpPr bwMode="auto">
          <a:xfrm>
            <a:off x="6858000" y="5334000"/>
            <a:ext cx="457200" cy="457200"/>
            <a:chOff x="1344" y="1248"/>
            <a:chExt cx="288" cy="288"/>
          </a:xfrm>
        </p:grpSpPr>
        <p:sp>
          <p:nvSpPr>
            <p:cNvPr id="227378" name="Oval 5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379" name="Text Box 5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sp>
        <p:nvSpPr>
          <p:cNvPr id="227380" name="Text Box 52"/>
          <p:cNvSpPr txBox="1">
            <a:spLocks noChangeArrowheads="1"/>
          </p:cNvSpPr>
          <p:nvPr/>
        </p:nvSpPr>
        <p:spPr bwMode="auto">
          <a:xfrm>
            <a:off x="8763000" y="52578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[0]</a:t>
            </a:r>
            <a:endParaRPr lang="en-GB" altLang="x-none" b="1">
              <a:solidFill>
                <a:schemeClr val="hlink"/>
              </a:solidFill>
            </a:endParaRPr>
          </a:p>
        </p:txBody>
      </p:sp>
      <p:sp>
        <p:nvSpPr>
          <p:cNvPr id="227381" name="Text Box 53"/>
          <p:cNvSpPr txBox="1">
            <a:spLocks noChangeArrowheads="1"/>
          </p:cNvSpPr>
          <p:nvPr/>
        </p:nvSpPr>
        <p:spPr bwMode="auto">
          <a:xfrm>
            <a:off x="6172200" y="5334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27382" name="Text Box 54"/>
          <p:cNvSpPr txBox="1">
            <a:spLocks noChangeArrowheads="1"/>
          </p:cNvSpPr>
          <p:nvPr/>
        </p:nvSpPr>
        <p:spPr bwMode="auto">
          <a:xfrm>
            <a:off x="1676400" y="5562600"/>
            <a:ext cx="54864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sz="2000" b="1" dirty="0"/>
              <a:t>Path cost(A-E-F-I) = 253 + 178 + 0 = </a:t>
            </a:r>
            <a:r>
              <a:rPr lang="en-US" altLang="x-none" sz="2000" b="1" dirty="0">
                <a:solidFill>
                  <a:schemeClr val="hlink"/>
                </a:solidFill>
              </a:rPr>
              <a:t>431</a:t>
            </a:r>
          </a:p>
          <a:p>
            <a:pPr>
              <a:spcBef>
                <a:spcPct val="50000"/>
              </a:spcBef>
            </a:pPr>
            <a:r>
              <a:rPr lang="en-US" altLang="x-none" sz="2000" b="1" dirty="0" err="1"/>
              <a:t>dist</a:t>
            </a:r>
            <a:r>
              <a:rPr lang="en-US" altLang="x-none" sz="2000" b="1" dirty="0"/>
              <a:t>(A-E-F-I) = 140 + 99 + 211 = </a:t>
            </a:r>
            <a:r>
              <a:rPr lang="en-US" altLang="x-none" sz="2000" b="1" dirty="0">
                <a:solidFill>
                  <a:schemeClr val="folHlink"/>
                </a:solidFill>
              </a:rPr>
              <a:t>450</a:t>
            </a:r>
            <a:endParaRPr lang="en-GB" altLang="x-none" sz="2000" b="1" dirty="0">
              <a:solidFill>
                <a:schemeClr val="folHlink"/>
              </a:solidFill>
            </a:endParaRPr>
          </a:p>
        </p:txBody>
      </p:sp>
      <p:graphicFrame>
        <p:nvGraphicFramePr>
          <p:cNvPr id="55" name="Group 50">
            <a:extLst>
              <a:ext uri="{FF2B5EF4-FFF2-40B4-BE49-F238E27FC236}">
                <a16:creationId xmlns:a16="http://schemas.microsoft.com/office/drawing/2014/main" id="{F9C1DBA8-1327-EC83-50BB-75F91B98E408}"/>
              </a:ext>
            </a:extLst>
          </p:cNvPr>
          <p:cNvGraphicFramePr>
            <a:graphicFrameLocks/>
          </p:cNvGraphicFramePr>
          <p:nvPr>
            <p:extLst>
              <p:ext uri="{D42A27DB-BD31-4B8C-83A1-F6EECF244321}">
                <p14:modId xmlns:p14="http://schemas.microsoft.com/office/powerpoint/2010/main" val="3726734138"/>
              </p:ext>
            </p:extLst>
          </p:nvPr>
        </p:nvGraphicFramePr>
        <p:xfrm>
          <a:off x="8293231" y="254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tx1"/>
                          </a:solidFill>
                          <a:effectLst/>
                          <a:latin typeface="Tahoma" pitchFamily="34" charset="0"/>
                          <a:cs typeface="Arial" charset="0"/>
                        </a:rPr>
                        <a:t>State</a:t>
                      </a:r>
                      <a:endParaRPr kumimoji="0" lang="en-GB" altLang="x-none" sz="1800" b="1" i="0" u="none" strike="noStrike" cap="none" normalizeH="0" baseline="0" dirty="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I</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dirty="0">
                          <a:ln>
                            <a:noFill/>
                          </a:ln>
                          <a:solidFill>
                            <a:schemeClr val="hlink"/>
                          </a:solidFill>
                          <a:effectLst/>
                          <a:latin typeface="Tahoma" pitchFamily="34" charset="0"/>
                          <a:cs typeface="Arial" charset="0"/>
                        </a:rPr>
                        <a:t>0</a:t>
                      </a:r>
                      <a:endParaRPr kumimoji="0" lang="en-GB" altLang="x-none" sz="1800" b="1" i="0" u="none" strike="noStrike" cap="none" normalizeH="0" baseline="0" dirty="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43045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x-none" dirty="0"/>
              <a:t>Greedy Search: Optimal? </a:t>
            </a:r>
            <a:endParaRPr lang="en-GB" altLang="x-none" dirty="0"/>
          </a:p>
        </p:txBody>
      </p:sp>
      <p:sp>
        <p:nvSpPr>
          <p:cNvPr id="5" name="Content Placeholder 4"/>
          <p:cNvSpPr>
            <a:spLocks noGrp="1"/>
          </p:cNvSpPr>
          <p:nvPr>
            <p:ph sz="half" idx="1"/>
          </p:nvPr>
        </p:nvSpPr>
        <p:spPr/>
        <p:txBody>
          <a:bodyPr/>
          <a:lstStyle/>
          <a:p>
            <a:endParaRPr lang="en-US" dirty="0"/>
          </a:p>
        </p:txBody>
      </p:sp>
      <p:graphicFrame>
        <p:nvGraphicFramePr>
          <p:cNvPr id="190514" name="Group 50"/>
          <p:cNvGraphicFramePr>
            <a:graphicFrameLocks noGrp="1"/>
          </p:cNvGraphicFramePr>
          <p:nvPr>
            <p:ph sz="half" idx="2"/>
          </p:nvPr>
        </p:nvGraphicFramePr>
        <p:xfrm>
          <a:off x="6172200" y="16002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State</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329</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E</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253</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G</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193</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H</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rgbClr val="F466E0"/>
                          </a:solidFill>
                          <a:effectLst/>
                          <a:latin typeface="Tahoma" pitchFamily="34" charset="0"/>
                          <a:cs typeface="Arial" charset="0"/>
                        </a:rPr>
                        <a:t>98</a:t>
                      </a:r>
                      <a:endParaRPr kumimoji="0" lang="en-GB" altLang="x-none" sz="1800" b="1" i="0" u="none" strike="noStrike" cap="none" normalizeH="0" baseline="0">
                        <a:ln>
                          <a:noFill/>
                        </a:ln>
                        <a:solidFill>
                          <a:srgbClr val="F466E0"/>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I</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0</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190467" name="Group 3"/>
          <p:cNvGrpSpPr>
            <a:grpSpLocks/>
          </p:cNvGrpSpPr>
          <p:nvPr/>
        </p:nvGrpSpPr>
        <p:grpSpPr bwMode="auto">
          <a:xfrm>
            <a:off x="3657600" y="1981200"/>
            <a:ext cx="457200" cy="457200"/>
            <a:chOff x="1344" y="1248"/>
            <a:chExt cx="288" cy="288"/>
          </a:xfrm>
        </p:grpSpPr>
        <p:sp>
          <p:nvSpPr>
            <p:cNvPr id="190468" name="Oval 4"/>
            <p:cNvSpPr>
              <a:spLocks noChangeArrowheads="1"/>
            </p:cNvSpPr>
            <p:nvPr/>
          </p:nvSpPr>
          <p:spPr bwMode="auto">
            <a:xfrm>
              <a:off x="1344" y="1248"/>
              <a:ext cx="288" cy="288"/>
            </a:xfrm>
            <a:prstGeom prst="ellipse">
              <a:avLst/>
            </a:prstGeom>
            <a:solidFill>
              <a:srgbClr val="F466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69" name="Text Box 5"/>
            <p:cNvSpPr txBox="1">
              <a:spLocks noChangeArrowheads="1"/>
            </p:cNvSpPr>
            <p:nvPr/>
          </p:nvSpPr>
          <p:spPr bwMode="auto">
            <a:xfrm>
              <a:off x="1392" y="1296"/>
              <a:ext cx="192" cy="231"/>
            </a:xfrm>
            <a:prstGeom prst="rect">
              <a:avLst/>
            </a:prstGeom>
            <a:solidFill>
              <a:srgbClr val="F466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190470" name="Group 6"/>
          <p:cNvGrpSpPr>
            <a:grpSpLocks/>
          </p:cNvGrpSpPr>
          <p:nvPr/>
        </p:nvGrpSpPr>
        <p:grpSpPr bwMode="auto">
          <a:xfrm>
            <a:off x="4724400" y="2514600"/>
            <a:ext cx="457200" cy="457200"/>
            <a:chOff x="1344" y="1248"/>
            <a:chExt cx="288" cy="288"/>
          </a:xfrm>
        </p:grpSpPr>
        <p:sp>
          <p:nvSpPr>
            <p:cNvPr id="190471"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72"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190473" name="Group 9"/>
          <p:cNvGrpSpPr>
            <a:grpSpLocks/>
          </p:cNvGrpSpPr>
          <p:nvPr/>
        </p:nvGrpSpPr>
        <p:grpSpPr bwMode="auto">
          <a:xfrm>
            <a:off x="2057400" y="3429000"/>
            <a:ext cx="457200" cy="457200"/>
            <a:chOff x="1344" y="1248"/>
            <a:chExt cx="288" cy="288"/>
          </a:xfrm>
        </p:grpSpPr>
        <p:sp>
          <p:nvSpPr>
            <p:cNvPr id="190474"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75"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grpSp>
        <p:nvGrpSpPr>
          <p:cNvPr id="190476" name="Group 12"/>
          <p:cNvGrpSpPr>
            <a:grpSpLocks/>
          </p:cNvGrpSpPr>
          <p:nvPr/>
        </p:nvGrpSpPr>
        <p:grpSpPr bwMode="auto">
          <a:xfrm>
            <a:off x="2590800" y="2667000"/>
            <a:ext cx="457200" cy="457200"/>
            <a:chOff x="1344" y="1248"/>
            <a:chExt cx="288" cy="288"/>
          </a:xfrm>
        </p:grpSpPr>
        <p:sp>
          <p:nvSpPr>
            <p:cNvPr id="190477"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78"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190479" name="Group 15"/>
          <p:cNvGrpSpPr>
            <a:grpSpLocks/>
          </p:cNvGrpSpPr>
          <p:nvPr/>
        </p:nvGrpSpPr>
        <p:grpSpPr bwMode="auto">
          <a:xfrm>
            <a:off x="3733800" y="3124200"/>
            <a:ext cx="457200" cy="457200"/>
            <a:chOff x="1344" y="1248"/>
            <a:chExt cx="288" cy="288"/>
          </a:xfrm>
        </p:grpSpPr>
        <p:sp>
          <p:nvSpPr>
            <p:cNvPr id="190480" name="Oval 16"/>
            <p:cNvSpPr>
              <a:spLocks noChangeArrowheads="1"/>
            </p:cNvSpPr>
            <p:nvPr/>
          </p:nvSpPr>
          <p:spPr bwMode="auto">
            <a:xfrm>
              <a:off x="1344" y="1248"/>
              <a:ext cx="288" cy="288"/>
            </a:xfrm>
            <a:prstGeom prst="ellipse">
              <a:avLst/>
            </a:prstGeom>
            <a:solidFill>
              <a:srgbClr val="F466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81" name="Text Box 17"/>
            <p:cNvSpPr txBox="1">
              <a:spLocks noChangeArrowheads="1"/>
            </p:cNvSpPr>
            <p:nvPr/>
          </p:nvSpPr>
          <p:spPr bwMode="auto">
            <a:xfrm>
              <a:off x="1392" y="1296"/>
              <a:ext cx="192" cy="231"/>
            </a:xfrm>
            <a:prstGeom prst="rect">
              <a:avLst/>
            </a:prstGeom>
            <a:solidFill>
              <a:srgbClr val="F466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190482" name="Group 18"/>
          <p:cNvGrpSpPr>
            <a:grpSpLocks/>
          </p:cNvGrpSpPr>
          <p:nvPr/>
        </p:nvGrpSpPr>
        <p:grpSpPr bwMode="auto">
          <a:xfrm>
            <a:off x="4419600" y="4038600"/>
            <a:ext cx="457200" cy="457200"/>
            <a:chOff x="1344" y="1248"/>
            <a:chExt cx="288" cy="288"/>
          </a:xfrm>
        </p:grpSpPr>
        <p:sp>
          <p:nvSpPr>
            <p:cNvPr id="190483" name="Oval 1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0000"/>
                </a:solidFill>
              </a:endParaRPr>
            </a:p>
          </p:txBody>
        </p:sp>
        <p:sp>
          <p:nvSpPr>
            <p:cNvPr id="190484" name="Text Box 2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solidFill>
                    <a:srgbClr val="FF0000"/>
                  </a:solidFill>
                </a:rPr>
                <a:t>F</a:t>
              </a:r>
              <a:endParaRPr lang="en-GB" altLang="x-none">
                <a:solidFill>
                  <a:srgbClr val="FF0000"/>
                </a:solidFill>
              </a:endParaRPr>
            </a:p>
          </p:txBody>
        </p:sp>
      </p:grpSp>
      <p:grpSp>
        <p:nvGrpSpPr>
          <p:cNvPr id="190485" name="Group 21"/>
          <p:cNvGrpSpPr>
            <a:grpSpLocks/>
          </p:cNvGrpSpPr>
          <p:nvPr/>
        </p:nvGrpSpPr>
        <p:grpSpPr bwMode="auto">
          <a:xfrm>
            <a:off x="3429000" y="5715000"/>
            <a:ext cx="457200" cy="457200"/>
            <a:chOff x="1344" y="1248"/>
            <a:chExt cx="288" cy="288"/>
          </a:xfrm>
        </p:grpSpPr>
        <p:sp>
          <p:nvSpPr>
            <p:cNvPr id="190486" name="Oval 22"/>
            <p:cNvSpPr>
              <a:spLocks noChangeArrowheads="1"/>
            </p:cNvSpPr>
            <p:nvPr/>
          </p:nvSpPr>
          <p:spPr bwMode="auto">
            <a:xfrm>
              <a:off x="1344" y="1248"/>
              <a:ext cx="288" cy="288"/>
            </a:xfrm>
            <a:prstGeom prst="ellipse">
              <a:avLst/>
            </a:prstGeom>
            <a:solidFill>
              <a:srgbClr val="F466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87" name="Text Box 23"/>
            <p:cNvSpPr txBox="1">
              <a:spLocks noChangeArrowheads="1"/>
            </p:cNvSpPr>
            <p:nvPr/>
          </p:nvSpPr>
          <p:spPr bwMode="auto">
            <a:xfrm>
              <a:off x="1392" y="1296"/>
              <a:ext cx="192" cy="231"/>
            </a:xfrm>
            <a:prstGeom prst="rect">
              <a:avLst/>
            </a:prstGeom>
            <a:solidFill>
              <a:srgbClr val="F466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190488" name="Line 24"/>
          <p:cNvSpPr>
            <a:spLocks noChangeShapeType="1"/>
          </p:cNvSpPr>
          <p:nvPr/>
        </p:nvSpPr>
        <p:spPr bwMode="auto">
          <a:xfrm>
            <a:off x="3962400" y="35814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489" name="Line 25"/>
          <p:cNvSpPr>
            <a:spLocks noChangeShapeType="1"/>
          </p:cNvSpPr>
          <p:nvPr/>
        </p:nvSpPr>
        <p:spPr bwMode="auto">
          <a:xfrm flipH="1">
            <a:off x="3657600" y="4495800"/>
            <a:ext cx="990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490" name="Text Box 26"/>
          <p:cNvSpPr txBox="1">
            <a:spLocks noChangeArrowheads="1"/>
          </p:cNvSpPr>
          <p:nvPr/>
        </p:nvSpPr>
        <p:spPr bwMode="auto">
          <a:xfrm>
            <a:off x="4191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99</a:t>
            </a:r>
            <a:endParaRPr lang="en-GB" altLang="x-none" b="1">
              <a:solidFill>
                <a:schemeClr val="hlink"/>
              </a:solidFill>
            </a:endParaRPr>
          </a:p>
        </p:txBody>
      </p:sp>
      <p:sp>
        <p:nvSpPr>
          <p:cNvPr id="190491" name="Text Box 27"/>
          <p:cNvSpPr txBox="1">
            <a:spLocks noChangeArrowheads="1"/>
          </p:cNvSpPr>
          <p:nvPr/>
        </p:nvSpPr>
        <p:spPr bwMode="auto">
          <a:xfrm>
            <a:off x="4191000" y="51054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211</a:t>
            </a:r>
            <a:endParaRPr lang="en-GB" altLang="x-none" b="1">
              <a:solidFill>
                <a:schemeClr val="hlink"/>
              </a:solidFill>
            </a:endParaRPr>
          </a:p>
        </p:txBody>
      </p:sp>
      <p:grpSp>
        <p:nvGrpSpPr>
          <p:cNvPr id="190492" name="Group 28"/>
          <p:cNvGrpSpPr>
            <a:grpSpLocks/>
          </p:cNvGrpSpPr>
          <p:nvPr/>
        </p:nvGrpSpPr>
        <p:grpSpPr bwMode="auto">
          <a:xfrm>
            <a:off x="2895600" y="4038600"/>
            <a:ext cx="457200" cy="457200"/>
            <a:chOff x="1344" y="1248"/>
            <a:chExt cx="288" cy="288"/>
          </a:xfrm>
        </p:grpSpPr>
        <p:sp>
          <p:nvSpPr>
            <p:cNvPr id="190493" name="Oval 29"/>
            <p:cNvSpPr>
              <a:spLocks noChangeArrowheads="1"/>
            </p:cNvSpPr>
            <p:nvPr/>
          </p:nvSpPr>
          <p:spPr bwMode="auto">
            <a:xfrm>
              <a:off x="1344" y="1248"/>
              <a:ext cx="288" cy="288"/>
            </a:xfrm>
            <a:prstGeom prst="ellipse">
              <a:avLst/>
            </a:prstGeom>
            <a:solidFill>
              <a:srgbClr val="F466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94" name="Text Box 30"/>
            <p:cNvSpPr txBox="1">
              <a:spLocks noChangeArrowheads="1"/>
            </p:cNvSpPr>
            <p:nvPr/>
          </p:nvSpPr>
          <p:spPr bwMode="auto">
            <a:xfrm>
              <a:off x="1392" y="1296"/>
              <a:ext cx="192" cy="231"/>
            </a:xfrm>
            <a:prstGeom prst="rect">
              <a:avLst/>
            </a:prstGeom>
            <a:solidFill>
              <a:srgbClr val="F466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190495" name="Group 31"/>
          <p:cNvGrpSpPr>
            <a:grpSpLocks/>
          </p:cNvGrpSpPr>
          <p:nvPr/>
        </p:nvGrpSpPr>
        <p:grpSpPr bwMode="auto">
          <a:xfrm>
            <a:off x="2667000" y="4953000"/>
            <a:ext cx="457200" cy="457200"/>
            <a:chOff x="1344" y="1248"/>
            <a:chExt cx="288" cy="288"/>
          </a:xfrm>
        </p:grpSpPr>
        <p:sp>
          <p:nvSpPr>
            <p:cNvPr id="190496" name="Oval 32"/>
            <p:cNvSpPr>
              <a:spLocks noChangeArrowheads="1"/>
            </p:cNvSpPr>
            <p:nvPr/>
          </p:nvSpPr>
          <p:spPr bwMode="auto">
            <a:xfrm>
              <a:off x="1344" y="1248"/>
              <a:ext cx="288" cy="288"/>
            </a:xfrm>
            <a:prstGeom prst="ellipse">
              <a:avLst/>
            </a:prstGeom>
            <a:solidFill>
              <a:srgbClr val="F466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497" name="Text Box 33"/>
            <p:cNvSpPr txBox="1">
              <a:spLocks noChangeArrowheads="1"/>
            </p:cNvSpPr>
            <p:nvPr/>
          </p:nvSpPr>
          <p:spPr bwMode="auto">
            <a:xfrm>
              <a:off x="1392" y="1296"/>
              <a:ext cx="192" cy="231"/>
            </a:xfrm>
            <a:prstGeom prst="rect">
              <a:avLst/>
            </a:prstGeom>
            <a:solidFill>
              <a:srgbClr val="F466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H</a:t>
              </a:r>
              <a:endParaRPr lang="en-GB" altLang="x-none"/>
            </a:p>
          </p:txBody>
        </p:sp>
      </p:grpSp>
      <p:sp>
        <p:nvSpPr>
          <p:cNvPr id="190498" name="Line 34"/>
          <p:cNvSpPr>
            <a:spLocks noChangeShapeType="1"/>
          </p:cNvSpPr>
          <p:nvPr/>
        </p:nvSpPr>
        <p:spPr bwMode="auto">
          <a:xfrm flipH="1">
            <a:off x="3048000" y="35814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499" name="Line 35"/>
          <p:cNvSpPr>
            <a:spLocks noChangeShapeType="1"/>
          </p:cNvSpPr>
          <p:nvPr/>
        </p:nvSpPr>
        <p:spPr bwMode="auto">
          <a:xfrm flipH="1">
            <a:off x="2895600" y="4495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0" name="Line 36"/>
          <p:cNvSpPr>
            <a:spLocks noChangeShapeType="1"/>
          </p:cNvSpPr>
          <p:nvPr/>
        </p:nvSpPr>
        <p:spPr bwMode="auto">
          <a:xfrm>
            <a:off x="2895600" y="54102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1" name="Text Box 37"/>
          <p:cNvSpPr txBox="1">
            <a:spLocks noChangeArrowheads="1"/>
          </p:cNvSpPr>
          <p:nvPr/>
        </p:nvSpPr>
        <p:spPr bwMode="auto">
          <a:xfrm>
            <a:off x="31242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80</a:t>
            </a:r>
            <a:endParaRPr lang="en-GB" altLang="x-none" b="1">
              <a:solidFill>
                <a:schemeClr val="hlink"/>
              </a:solidFill>
            </a:endParaRPr>
          </a:p>
        </p:txBody>
      </p:sp>
      <p:sp>
        <p:nvSpPr>
          <p:cNvPr id="190502" name="Line 38"/>
          <p:cNvSpPr>
            <a:spLocks noChangeShapeType="1"/>
          </p:cNvSpPr>
          <p:nvPr/>
        </p:nvSpPr>
        <p:spPr bwMode="auto">
          <a:xfrm>
            <a:off x="3886200" y="2438400"/>
            <a:ext cx="10668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3" name="Line 39"/>
          <p:cNvSpPr>
            <a:spLocks noChangeShapeType="1"/>
          </p:cNvSpPr>
          <p:nvPr/>
        </p:nvSpPr>
        <p:spPr bwMode="auto">
          <a:xfrm>
            <a:off x="38862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4" name="Line 40"/>
          <p:cNvSpPr>
            <a:spLocks noChangeShapeType="1"/>
          </p:cNvSpPr>
          <p:nvPr/>
        </p:nvSpPr>
        <p:spPr bwMode="auto">
          <a:xfrm flipH="1">
            <a:off x="2819400" y="2438400"/>
            <a:ext cx="1066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5" name="Line 41"/>
          <p:cNvSpPr>
            <a:spLocks noChangeShapeType="1"/>
          </p:cNvSpPr>
          <p:nvPr/>
        </p:nvSpPr>
        <p:spPr bwMode="auto">
          <a:xfrm flipH="1">
            <a:off x="2286000" y="31242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506" name="Text Box 42"/>
          <p:cNvSpPr txBox="1">
            <a:spLocks noChangeArrowheads="1"/>
          </p:cNvSpPr>
          <p:nvPr/>
        </p:nvSpPr>
        <p:spPr bwMode="auto">
          <a:xfrm>
            <a:off x="41148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Start</a:t>
            </a:r>
            <a:endParaRPr lang="en-GB" altLang="x-none"/>
          </a:p>
        </p:txBody>
      </p:sp>
      <p:sp>
        <p:nvSpPr>
          <p:cNvPr id="190507" name="Text Box 43"/>
          <p:cNvSpPr txBox="1">
            <a:spLocks noChangeArrowheads="1"/>
          </p:cNvSpPr>
          <p:nvPr/>
        </p:nvSpPr>
        <p:spPr bwMode="auto">
          <a:xfrm>
            <a:off x="3962400" y="6019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Goal</a:t>
            </a:r>
            <a:endParaRPr lang="en-GB" altLang="x-none"/>
          </a:p>
        </p:txBody>
      </p:sp>
      <p:sp>
        <p:nvSpPr>
          <p:cNvPr id="190508" name="Text Box 44"/>
          <p:cNvSpPr txBox="1">
            <a:spLocks noChangeArrowheads="1"/>
          </p:cNvSpPr>
          <p:nvPr/>
        </p:nvSpPr>
        <p:spPr bwMode="auto">
          <a:xfrm>
            <a:off x="2514600" y="4572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97</a:t>
            </a:r>
            <a:endParaRPr lang="en-GB" altLang="x-none" b="1">
              <a:solidFill>
                <a:schemeClr val="hlink"/>
              </a:solidFill>
            </a:endParaRPr>
          </a:p>
        </p:txBody>
      </p:sp>
      <p:sp>
        <p:nvSpPr>
          <p:cNvPr id="190509" name="Text Box 45"/>
          <p:cNvSpPr txBox="1">
            <a:spLocks noChangeArrowheads="1"/>
          </p:cNvSpPr>
          <p:nvPr/>
        </p:nvSpPr>
        <p:spPr bwMode="auto">
          <a:xfrm>
            <a:off x="2819400" y="54864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101</a:t>
            </a:r>
            <a:endParaRPr lang="en-GB" altLang="x-none" b="1">
              <a:solidFill>
                <a:schemeClr val="hlink"/>
              </a:solidFill>
            </a:endParaRPr>
          </a:p>
        </p:txBody>
      </p:sp>
      <p:sp>
        <p:nvSpPr>
          <p:cNvPr id="190510" name="Text Box 46"/>
          <p:cNvSpPr txBox="1">
            <a:spLocks noChangeArrowheads="1"/>
          </p:cNvSpPr>
          <p:nvPr/>
        </p:nvSpPr>
        <p:spPr bwMode="auto">
          <a:xfrm>
            <a:off x="43434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75</a:t>
            </a:r>
            <a:endParaRPr lang="en-GB" altLang="x-none" b="1">
              <a:solidFill>
                <a:schemeClr val="hlink"/>
              </a:solidFill>
            </a:endParaRPr>
          </a:p>
        </p:txBody>
      </p:sp>
      <p:sp>
        <p:nvSpPr>
          <p:cNvPr id="190511" name="Text Box 47"/>
          <p:cNvSpPr txBox="1">
            <a:spLocks noChangeArrowheads="1"/>
          </p:cNvSpPr>
          <p:nvPr/>
        </p:nvSpPr>
        <p:spPr bwMode="auto">
          <a:xfrm>
            <a:off x="2895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118</a:t>
            </a:r>
            <a:endParaRPr lang="en-GB" altLang="x-none" b="1">
              <a:solidFill>
                <a:schemeClr val="hlink"/>
              </a:solidFill>
            </a:endParaRPr>
          </a:p>
        </p:txBody>
      </p:sp>
      <p:sp>
        <p:nvSpPr>
          <p:cNvPr id="190512" name="Text Box 48"/>
          <p:cNvSpPr txBox="1">
            <a:spLocks noChangeArrowheads="1"/>
          </p:cNvSpPr>
          <p:nvPr/>
        </p:nvSpPr>
        <p:spPr bwMode="auto">
          <a:xfrm>
            <a:off x="1905000" y="3048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111</a:t>
            </a:r>
            <a:endParaRPr lang="en-GB" altLang="x-none" b="1">
              <a:solidFill>
                <a:schemeClr val="hlink"/>
              </a:solidFill>
            </a:endParaRPr>
          </a:p>
        </p:txBody>
      </p:sp>
      <p:sp>
        <p:nvSpPr>
          <p:cNvPr id="190513" name="Text Box 49"/>
          <p:cNvSpPr txBox="1">
            <a:spLocks noChangeArrowheads="1"/>
          </p:cNvSpPr>
          <p:nvPr/>
        </p:nvSpPr>
        <p:spPr bwMode="auto">
          <a:xfrm>
            <a:off x="5181600" y="5943600"/>
            <a:ext cx="5486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i="1" dirty="0"/>
              <a:t>f(n) = h </a:t>
            </a:r>
            <a:r>
              <a:rPr lang="en-US" altLang="x-none" b="1" dirty="0"/>
              <a:t>(</a:t>
            </a:r>
            <a:r>
              <a:rPr lang="en-US" altLang="x-none" b="1" i="1" dirty="0"/>
              <a:t>n</a:t>
            </a:r>
            <a:r>
              <a:rPr lang="en-US" altLang="x-none" b="1" dirty="0"/>
              <a:t>) = straight-line distance heuristic</a:t>
            </a:r>
          </a:p>
          <a:p>
            <a:pPr>
              <a:spcBef>
                <a:spcPct val="50000"/>
              </a:spcBef>
            </a:pPr>
            <a:r>
              <a:rPr lang="en-US" altLang="x-none" b="1" dirty="0" err="1"/>
              <a:t>dist</a:t>
            </a:r>
            <a:r>
              <a:rPr lang="en-US" altLang="x-none" b="1" dirty="0"/>
              <a:t>(A-E-G-H-I) =140+80+97+101=</a:t>
            </a:r>
            <a:r>
              <a:rPr lang="en-US" altLang="x-none" b="1" dirty="0">
                <a:solidFill>
                  <a:srgbClr val="F466E0"/>
                </a:solidFill>
              </a:rPr>
              <a:t>418 </a:t>
            </a:r>
            <a:endParaRPr lang="en-GB" altLang="x-none" b="1" dirty="0">
              <a:solidFill>
                <a:srgbClr val="F466E0"/>
              </a:solidFill>
            </a:endParaRPr>
          </a:p>
        </p:txBody>
      </p:sp>
      <p:sp>
        <p:nvSpPr>
          <p:cNvPr id="190549" name="Text Box 85"/>
          <p:cNvSpPr txBox="1">
            <a:spLocks noChangeArrowheads="1"/>
          </p:cNvSpPr>
          <p:nvPr/>
        </p:nvSpPr>
        <p:spPr bwMode="auto">
          <a:xfrm>
            <a:off x="38862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140</a:t>
            </a:r>
            <a:endParaRPr lang="en-GB" altLang="x-none" b="1">
              <a:solidFill>
                <a:schemeClr val="hlink"/>
              </a:solidFill>
            </a:endParaRPr>
          </a:p>
        </p:txBody>
      </p:sp>
      <p:sp>
        <p:nvSpPr>
          <p:cNvPr id="190550" name="Oval 86"/>
          <p:cNvSpPr>
            <a:spLocks noChangeArrowheads="1"/>
          </p:cNvSpPr>
          <p:nvPr/>
        </p:nvSpPr>
        <p:spPr bwMode="auto">
          <a:xfrm>
            <a:off x="8277664" y="6304672"/>
            <a:ext cx="609600" cy="457200"/>
          </a:xfrm>
          <a:prstGeom prst="ellipse">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a:xfrm>
            <a:off x="1752601" y="6248400"/>
            <a:ext cx="2174185" cy="523220"/>
          </a:xfrm>
          <a:prstGeom prst="rect">
            <a:avLst/>
          </a:prstGeom>
        </p:spPr>
        <p:txBody>
          <a:bodyPr wrap="none">
            <a:spAutoFit/>
          </a:bodyPr>
          <a:lstStyle/>
          <a:p>
            <a:r>
              <a:rPr lang="en-GB" altLang="x-none" sz="2800" b="1" dirty="0">
                <a:solidFill>
                  <a:srgbClr val="0000FF"/>
                </a:solidFill>
              </a:rPr>
              <a:t>Not optimal! </a:t>
            </a:r>
            <a:endParaRPr lang="en-US" sz="2800" b="1" dirty="0">
              <a:solidFill>
                <a:srgbClr val="0000FF"/>
              </a:solidFill>
            </a:endParaRPr>
          </a:p>
        </p:txBody>
      </p:sp>
    </p:spTree>
    <p:extLst>
      <p:ext uri="{BB962C8B-B14F-4D97-AF65-F5344CB8AC3E}">
        <p14:creationId xmlns:p14="http://schemas.microsoft.com/office/powerpoint/2010/main" val="6418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ltLang="x-none"/>
              <a:t>Greedy Search: Complete ?</a:t>
            </a:r>
            <a:endParaRPr lang="en-GB" altLang="x-none"/>
          </a:p>
        </p:txBody>
      </p:sp>
      <p:sp>
        <p:nvSpPr>
          <p:cNvPr id="5" name="Content Placeholder 4"/>
          <p:cNvSpPr>
            <a:spLocks noGrp="1"/>
          </p:cNvSpPr>
          <p:nvPr>
            <p:ph sz="half" idx="1"/>
          </p:nvPr>
        </p:nvSpPr>
        <p:spPr/>
        <p:txBody>
          <a:bodyPr/>
          <a:lstStyle/>
          <a:p>
            <a:endParaRPr lang="en-US"/>
          </a:p>
        </p:txBody>
      </p:sp>
      <p:graphicFrame>
        <p:nvGraphicFramePr>
          <p:cNvPr id="196658" name="Group 50"/>
          <p:cNvGraphicFramePr>
            <a:graphicFrameLocks noGrp="1"/>
          </p:cNvGraphicFramePr>
          <p:nvPr>
            <p:ph sz="half" idx="2"/>
          </p:nvPr>
        </p:nvGraphicFramePr>
        <p:xfrm>
          <a:off x="6172200" y="1600200"/>
          <a:ext cx="3810000" cy="4064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State</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tx1"/>
                          </a:solidFill>
                          <a:effectLst/>
                          <a:latin typeface="Tahoma" pitchFamily="34" charset="0"/>
                          <a:cs typeface="Arial" charset="0"/>
                        </a:rPr>
                        <a:t>Heuristic: h(n)</a:t>
                      </a:r>
                      <a:endParaRPr kumimoji="0" lang="en-GB" altLang="x-none" sz="1800" b="1"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A</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366</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B</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374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hlink"/>
                          </a:solidFill>
                          <a:effectLst/>
                          <a:latin typeface="Tahoma" pitchFamily="34" charset="0"/>
                          <a:cs typeface="Arial" charset="0"/>
                        </a:rPr>
                        <a:t>**</a:t>
                      </a:r>
                      <a:r>
                        <a:rPr kumimoji="0" lang="en-US" altLang="x-none" sz="1800" b="0" i="0" u="none" strike="noStrike" cap="none" normalizeH="0" baseline="0">
                          <a:ln>
                            <a:noFill/>
                          </a:ln>
                          <a:solidFill>
                            <a:schemeClr val="tx1"/>
                          </a:solidFill>
                          <a:effectLst/>
                          <a:latin typeface="Tahoma" pitchFamily="34" charset="0"/>
                          <a:cs typeface="Arial" charset="0"/>
                        </a:rPr>
                        <a:t> C</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1" i="0" u="none" strike="noStrike" cap="none" normalizeH="0" baseline="0">
                          <a:ln>
                            <a:noFill/>
                          </a:ln>
                          <a:solidFill>
                            <a:schemeClr val="hlink"/>
                          </a:solidFill>
                          <a:effectLst/>
                          <a:latin typeface="Tahoma" pitchFamily="34" charset="0"/>
                          <a:cs typeface="Arial" charset="0"/>
                        </a:rPr>
                        <a:t>250</a:t>
                      </a:r>
                      <a:endParaRPr kumimoji="0" lang="en-GB" altLang="x-none" sz="1800" b="1" i="0" u="none" strike="noStrike" cap="none" normalizeH="0" baseline="0">
                        <a:ln>
                          <a:noFill/>
                        </a:ln>
                        <a:solidFill>
                          <a:schemeClr val="hlink"/>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D</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244</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E</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253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F</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178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G</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193</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H</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98</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I</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x-none" sz="1800" b="0" i="0" u="none" strike="noStrike" cap="none" normalizeH="0" baseline="0">
                          <a:ln>
                            <a:noFill/>
                          </a:ln>
                          <a:solidFill>
                            <a:schemeClr val="tx1"/>
                          </a:solidFill>
                          <a:effectLst/>
                          <a:latin typeface="Tahoma" pitchFamily="34" charset="0"/>
                          <a:cs typeface="Arial" charset="0"/>
                        </a:rPr>
                        <a:t>0</a:t>
                      </a:r>
                      <a:endParaRPr kumimoji="0" lang="en-GB" altLang="x-none" sz="1800" b="0" i="0" u="none" strike="noStrike" cap="none" normalizeH="0" baseline="0">
                        <a:ln>
                          <a:noFill/>
                        </a:ln>
                        <a:solidFill>
                          <a:schemeClr val="tx1"/>
                        </a:solidFill>
                        <a:effectLst/>
                        <a:latin typeface="Tahoma" pitchFamily="34"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196611" name="Group 3"/>
          <p:cNvGrpSpPr>
            <a:grpSpLocks/>
          </p:cNvGrpSpPr>
          <p:nvPr/>
        </p:nvGrpSpPr>
        <p:grpSpPr bwMode="auto">
          <a:xfrm>
            <a:off x="3657600" y="1981200"/>
            <a:ext cx="457200" cy="457200"/>
            <a:chOff x="1344" y="1248"/>
            <a:chExt cx="288" cy="288"/>
          </a:xfrm>
        </p:grpSpPr>
        <p:sp>
          <p:nvSpPr>
            <p:cNvPr id="196612" name="Oval 4"/>
            <p:cNvSpPr>
              <a:spLocks noChangeArrowheads="1"/>
            </p:cNvSpPr>
            <p:nvPr/>
          </p:nvSpPr>
          <p:spPr bwMode="auto">
            <a:xfrm>
              <a:off x="1344" y="124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3" name="Text Box 5"/>
            <p:cNvSpPr txBox="1">
              <a:spLocks noChangeArrowheads="1"/>
            </p:cNvSpPr>
            <p:nvPr/>
          </p:nvSpPr>
          <p:spPr bwMode="auto">
            <a:xfrm>
              <a:off x="1392" y="1296"/>
              <a:ext cx="192" cy="2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196614" name="Group 6"/>
          <p:cNvGrpSpPr>
            <a:grpSpLocks/>
          </p:cNvGrpSpPr>
          <p:nvPr/>
        </p:nvGrpSpPr>
        <p:grpSpPr bwMode="auto">
          <a:xfrm>
            <a:off x="4724400" y="2514600"/>
            <a:ext cx="457200" cy="457200"/>
            <a:chOff x="1344" y="1248"/>
            <a:chExt cx="288" cy="288"/>
          </a:xfrm>
        </p:grpSpPr>
        <p:sp>
          <p:nvSpPr>
            <p:cNvPr id="196615"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6"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196617" name="Group 9"/>
          <p:cNvGrpSpPr>
            <a:grpSpLocks/>
          </p:cNvGrpSpPr>
          <p:nvPr/>
        </p:nvGrpSpPr>
        <p:grpSpPr bwMode="auto">
          <a:xfrm>
            <a:off x="2057400" y="3429000"/>
            <a:ext cx="457200" cy="457200"/>
            <a:chOff x="1344" y="1248"/>
            <a:chExt cx="288" cy="288"/>
          </a:xfrm>
        </p:grpSpPr>
        <p:sp>
          <p:nvSpPr>
            <p:cNvPr id="196618"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9"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grpSp>
        <p:nvGrpSpPr>
          <p:cNvPr id="196620" name="Group 12"/>
          <p:cNvGrpSpPr>
            <a:grpSpLocks/>
          </p:cNvGrpSpPr>
          <p:nvPr/>
        </p:nvGrpSpPr>
        <p:grpSpPr bwMode="auto">
          <a:xfrm>
            <a:off x="2590800" y="2667000"/>
            <a:ext cx="457200" cy="457200"/>
            <a:chOff x="1344" y="1248"/>
            <a:chExt cx="288" cy="288"/>
          </a:xfrm>
        </p:grpSpPr>
        <p:sp>
          <p:nvSpPr>
            <p:cNvPr id="196621"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2"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196623" name="Group 15"/>
          <p:cNvGrpSpPr>
            <a:grpSpLocks/>
          </p:cNvGrpSpPr>
          <p:nvPr/>
        </p:nvGrpSpPr>
        <p:grpSpPr bwMode="auto">
          <a:xfrm>
            <a:off x="3733800" y="3124200"/>
            <a:ext cx="457200" cy="457200"/>
            <a:chOff x="1344" y="1248"/>
            <a:chExt cx="288" cy="288"/>
          </a:xfrm>
        </p:grpSpPr>
        <p:sp>
          <p:nvSpPr>
            <p:cNvPr id="196624" name="Oval 1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5" name="Text Box 1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196626" name="Group 18"/>
          <p:cNvGrpSpPr>
            <a:grpSpLocks/>
          </p:cNvGrpSpPr>
          <p:nvPr/>
        </p:nvGrpSpPr>
        <p:grpSpPr bwMode="auto">
          <a:xfrm>
            <a:off x="4419600" y="4038600"/>
            <a:ext cx="457200" cy="457200"/>
            <a:chOff x="1344" y="1248"/>
            <a:chExt cx="288" cy="288"/>
          </a:xfrm>
        </p:grpSpPr>
        <p:sp>
          <p:nvSpPr>
            <p:cNvPr id="196627" name="Oval 1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8" name="Text Box 2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196629" name="Group 21"/>
          <p:cNvGrpSpPr>
            <a:grpSpLocks/>
          </p:cNvGrpSpPr>
          <p:nvPr/>
        </p:nvGrpSpPr>
        <p:grpSpPr bwMode="auto">
          <a:xfrm>
            <a:off x="3429000" y="5715000"/>
            <a:ext cx="457200" cy="457200"/>
            <a:chOff x="1344" y="1248"/>
            <a:chExt cx="288" cy="288"/>
          </a:xfrm>
        </p:grpSpPr>
        <p:sp>
          <p:nvSpPr>
            <p:cNvPr id="196630" name="Oval 22"/>
            <p:cNvSpPr>
              <a:spLocks noChangeArrowheads="1"/>
            </p:cNvSpPr>
            <p:nvPr/>
          </p:nvSpPr>
          <p:spPr bwMode="auto">
            <a:xfrm>
              <a:off x="1344" y="1248"/>
              <a:ext cx="288" cy="288"/>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1" name="Text Box 23"/>
            <p:cNvSpPr txBox="1">
              <a:spLocks noChangeArrowheads="1"/>
            </p:cNvSpPr>
            <p:nvPr/>
          </p:nvSpPr>
          <p:spPr bwMode="auto">
            <a:xfrm>
              <a:off x="1392" y="1296"/>
              <a:ext cx="192" cy="23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196632" name="Line 24"/>
          <p:cNvSpPr>
            <a:spLocks noChangeShapeType="1"/>
          </p:cNvSpPr>
          <p:nvPr/>
        </p:nvSpPr>
        <p:spPr bwMode="auto">
          <a:xfrm>
            <a:off x="3962400" y="35814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33" name="Line 25"/>
          <p:cNvSpPr>
            <a:spLocks noChangeShapeType="1"/>
          </p:cNvSpPr>
          <p:nvPr/>
        </p:nvSpPr>
        <p:spPr bwMode="auto">
          <a:xfrm flipH="1">
            <a:off x="3657600" y="4495800"/>
            <a:ext cx="990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34" name="Text Box 26"/>
          <p:cNvSpPr txBox="1">
            <a:spLocks noChangeArrowheads="1"/>
          </p:cNvSpPr>
          <p:nvPr/>
        </p:nvSpPr>
        <p:spPr bwMode="auto">
          <a:xfrm>
            <a:off x="4191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99</a:t>
            </a:r>
            <a:endParaRPr lang="en-GB" altLang="x-none" b="1">
              <a:solidFill>
                <a:schemeClr val="hlink"/>
              </a:solidFill>
            </a:endParaRPr>
          </a:p>
        </p:txBody>
      </p:sp>
      <p:sp>
        <p:nvSpPr>
          <p:cNvPr id="196635" name="Text Box 27"/>
          <p:cNvSpPr txBox="1">
            <a:spLocks noChangeArrowheads="1"/>
          </p:cNvSpPr>
          <p:nvPr/>
        </p:nvSpPr>
        <p:spPr bwMode="auto">
          <a:xfrm>
            <a:off x="4191000" y="51054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211</a:t>
            </a:r>
            <a:endParaRPr lang="en-GB" altLang="x-none" b="1">
              <a:solidFill>
                <a:schemeClr val="hlink"/>
              </a:solidFill>
            </a:endParaRPr>
          </a:p>
        </p:txBody>
      </p:sp>
      <p:grpSp>
        <p:nvGrpSpPr>
          <p:cNvPr id="196636" name="Group 28"/>
          <p:cNvGrpSpPr>
            <a:grpSpLocks/>
          </p:cNvGrpSpPr>
          <p:nvPr/>
        </p:nvGrpSpPr>
        <p:grpSpPr bwMode="auto">
          <a:xfrm>
            <a:off x="2895600" y="4038600"/>
            <a:ext cx="457200" cy="457200"/>
            <a:chOff x="1344" y="1248"/>
            <a:chExt cx="288" cy="288"/>
          </a:xfrm>
        </p:grpSpPr>
        <p:sp>
          <p:nvSpPr>
            <p:cNvPr id="196637"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8"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196639" name="Group 31"/>
          <p:cNvGrpSpPr>
            <a:grpSpLocks/>
          </p:cNvGrpSpPr>
          <p:nvPr/>
        </p:nvGrpSpPr>
        <p:grpSpPr bwMode="auto">
          <a:xfrm>
            <a:off x="2667000" y="4953000"/>
            <a:ext cx="457200" cy="457200"/>
            <a:chOff x="1344" y="1248"/>
            <a:chExt cx="288" cy="288"/>
          </a:xfrm>
        </p:grpSpPr>
        <p:sp>
          <p:nvSpPr>
            <p:cNvPr id="196640" name="Oval 32"/>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41" name="Text Box 33"/>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H</a:t>
              </a:r>
              <a:endParaRPr lang="en-GB" altLang="x-none"/>
            </a:p>
          </p:txBody>
        </p:sp>
      </p:grpSp>
      <p:sp>
        <p:nvSpPr>
          <p:cNvPr id="196642" name="Line 34"/>
          <p:cNvSpPr>
            <a:spLocks noChangeShapeType="1"/>
          </p:cNvSpPr>
          <p:nvPr/>
        </p:nvSpPr>
        <p:spPr bwMode="auto">
          <a:xfrm flipH="1">
            <a:off x="3048000" y="35814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3" name="Line 35"/>
          <p:cNvSpPr>
            <a:spLocks noChangeShapeType="1"/>
          </p:cNvSpPr>
          <p:nvPr/>
        </p:nvSpPr>
        <p:spPr bwMode="auto">
          <a:xfrm flipH="1">
            <a:off x="2895600" y="4495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4" name="Line 36"/>
          <p:cNvSpPr>
            <a:spLocks noChangeShapeType="1"/>
          </p:cNvSpPr>
          <p:nvPr/>
        </p:nvSpPr>
        <p:spPr bwMode="auto">
          <a:xfrm>
            <a:off x="2895600" y="54102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5" name="Text Box 37"/>
          <p:cNvSpPr txBox="1">
            <a:spLocks noChangeArrowheads="1"/>
          </p:cNvSpPr>
          <p:nvPr/>
        </p:nvSpPr>
        <p:spPr bwMode="auto">
          <a:xfrm>
            <a:off x="31242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80</a:t>
            </a:r>
            <a:endParaRPr lang="en-GB" altLang="x-none" b="1">
              <a:solidFill>
                <a:schemeClr val="hlink"/>
              </a:solidFill>
            </a:endParaRPr>
          </a:p>
        </p:txBody>
      </p:sp>
      <p:sp>
        <p:nvSpPr>
          <p:cNvPr id="196646" name="Line 38"/>
          <p:cNvSpPr>
            <a:spLocks noChangeShapeType="1"/>
          </p:cNvSpPr>
          <p:nvPr/>
        </p:nvSpPr>
        <p:spPr bwMode="auto">
          <a:xfrm>
            <a:off x="3886200" y="2438400"/>
            <a:ext cx="10668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7" name="Line 39"/>
          <p:cNvSpPr>
            <a:spLocks noChangeShapeType="1"/>
          </p:cNvSpPr>
          <p:nvPr/>
        </p:nvSpPr>
        <p:spPr bwMode="auto">
          <a:xfrm>
            <a:off x="38862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8" name="Line 40"/>
          <p:cNvSpPr>
            <a:spLocks noChangeShapeType="1"/>
          </p:cNvSpPr>
          <p:nvPr/>
        </p:nvSpPr>
        <p:spPr bwMode="auto">
          <a:xfrm flipH="1">
            <a:off x="2819400" y="2438400"/>
            <a:ext cx="1066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49" name="Line 41"/>
          <p:cNvSpPr>
            <a:spLocks noChangeShapeType="1"/>
          </p:cNvSpPr>
          <p:nvPr/>
        </p:nvSpPr>
        <p:spPr bwMode="auto">
          <a:xfrm flipH="1">
            <a:off x="2286000" y="31242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650" name="Text Box 42"/>
          <p:cNvSpPr txBox="1">
            <a:spLocks noChangeArrowheads="1"/>
          </p:cNvSpPr>
          <p:nvPr/>
        </p:nvSpPr>
        <p:spPr bwMode="auto">
          <a:xfrm>
            <a:off x="41148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Start</a:t>
            </a:r>
            <a:endParaRPr lang="en-GB" altLang="x-none"/>
          </a:p>
        </p:txBody>
      </p:sp>
      <p:sp>
        <p:nvSpPr>
          <p:cNvPr id="196651" name="Text Box 43"/>
          <p:cNvSpPr txBox="1">
            <a:spLocks noChangeArrowheads="1"/>
          </p:cNvSpPr>
          <p:nvPr/>
        </p:nvSpPr>
        <p:spPr bwMode="auto">
          <a:xfrm>
            <a:off x="3962400" y="6019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Goal</a:t>
            </a:r>
            <a:endParaRPr lang="en-GB" altLang="x-none"/>
          </a:p>
        </p:txBody>
      </p:sp>
      <p:sp>
        <p:nvSpPr>
          <p:cNvPr id="196652" name="Text Box 44"/>
          <p:cNvSpPr txBox="1">
            <a:spLocks noChangeArrowheads="1"/>
          </p:cNvSpPr>
          <p:nvPr/>
        </p:nvSpPr>
        <p:spPr bwMode="auto">
          <a:xfrm>
            <a:off x="2514600" y="4572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97</a:t>
            </a:r>
            <a:endParaRPr lang="en-GB" altLang="x-none" b="1">
              <a:solidFill>
                <a:schemeClr val="hlink"/>
              </a:solidFill>
            </a:endParaRPr>
          </a:p>
        </p:txBody>
      </p:sp>
      <p:sp>
        <p:nvSpPr>
          <p:cNvPr id="196653" name="Text Box 45"/>
          <p:cNvSpPr txBox="1">
            <a:spLocks noChangeArrowheads="1"/>
          </p:cNvSpPr>
          <p:nvPr/>
        </p:nvSpPr>
        <p:spPr bwMode="auto">
          <a:xfrm>
            <a:off x="2819400" y="54864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101</a:t>
            </a:r>
            <a:endParaRPr lang="en-GB" altLang="x-none" b="1">
              <a:solidFill>
                <a:schemeClr val="hlink"/>
              </a:solidFill>
            </a:endParaRPr>
          </a:p>
        </p:txBody>
      </p:sp>
      <p:sp>
        <p:nvSpPr>
          <p:cNvPr id="196654" name="Text Box 46"/>
          <p:cNvSpPr txBox="1">
            <a:spLocks noChangeArrowheads="1"/>
          </p:cNvSpPr>
          <p:nvPr/>
        </p:nvSpPr>
        <p:spPr bwMode="auto">
          <a:xfrm>
            <a:off x="43434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75</a:t>
            </a:r>
            <a:endParaRPr lang="en-GB" altLang="x-none" b="1">
              <a:solidFill>
                <a:schemeClr val="hlink"/>
              </a:solidFill>
            </a:endParaRPr>
          </a:p>
        </p:txBody>
      </p:sp>
      <p:sp>
        <p:nvSpPr>
          <p:cNvPr id="196655" name="Text Box 47"/>
          <p:cNvSpPr txBox="1">
            <a:spLocks noChangeArrowheads="1"/>
          </p:cNvSpPr>
          <p:nvPr/>
        </p:nvSpPr>
        <p:spPr bwMode="auto">
          <a:xfrm>
            <a:off x="2895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118</a:t>
            </a:r>
            <a:endParaRPr lang="en-GB" altLang="x-none" b="1">
              <a:solidFill>
                <a:schemeClr val="hlink"/>
              </a:solidFill>
            </a:endParaRPr>
          </a:p>
        </p:txBody>
      </p:sp>
      <p:sp>
        <p:nvSpPr>
          <p:cNvPr id="196656" name="Text Box 48"/>
          <p:cNvSpPr txBox="1">
            <a:spLocks noChangeArrowheads="1"/>
          </p:cNvSpPr>
          <p:nvPr/>
        </p:nvSpPr>
        <p:spPr bwMode="auto">
          <a:xfrm>
            <a:off x="1905000" y="3048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111</a:t>
            </a:r>
            <a:endParaRPr lang="en-GB" altLang="x-none" b="1">
              <a:solidFill>
                <a:schemeClr val="hlink"/>
              </a:solidFill>
            </a:endParaRPr>
          </a:p>
        </p:txBody>
      </p:sp>
      <p:sp>
        <p:nvSpPr>
          <p:cNvPr id="196657" name="Text Box 49"/>
          <p:cNvSpPr txBox="1">
            <a:spLocks noChangeArrowheads="1"/>
          </p:cNvSpPr>
          <p:nvPr/>
        </p:nvSpPr>
        <p:spPr bwMode="auto">
          <a:xfrm>
            <a:off x="5181600" y="5943601"/>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i="1"/>
              <a:t>f(n) = h </a:t>
            </a:r>
            <a:r>
              <a:rPr lang="en-US" altLang="x-none" b="1"/>
              <a:t>(</a:t>
            </a:r>
            <a:r>
              <a:rPr lang="en-US" altLang="x-none" b="1" i="1"/>
              <a:t>n</a:t>
            </a:r>
            <a:r>
              <a:rPr lang="en-US" altLang="x-none" b="1"/>
              <a:t>) = straight-line distance heuristic</a:t>
            </a:r>
            <a:endParaRPr lang="en-GB" altLang="x-none" b="1"/>
          </a:p>
        </p:txBody>
      </p:sp>
      <p:sp>
        <p:nvSpPr>
          <p:cNvPr id="196693" name="Text Box 85"/>
          <p:cNvSpPr txBox="1">
            <a:spLocks noChangeArrowheads="1"/>
          </p:cNvSpPr>
          <p:nvPr/>
        </p:nvSpPr>
        <p:spPr bwMode="auto">
          <a:xfrm>
            <a:off x="38862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140</a:t>
            </a:r>
            <a:endParaRPr lang="en-GB" altLang="x-none" b="1">
              <a:solidFill>
                <a:schemeClr val="hlink"/>
              </a:solidFill>
            </a:endParaRPr>
          </a:p>
        </p:txBody>
      </p:sp>
    </p:spTree>
    <p:extLst>
      <p:ext uri="{BB962C8B-B14F-4D97-AF65-F5344CB8AC3E}">
        <p14:creationId xmlns:p14="http://schemas.microsoft.com/office/powerpoint/2010/main" val="3499348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3235" name="Group 3"/>
          <p:cNvGrpSpPr>
            <a:grpSpLocks/>
          </p:cNvGrpSpPr>
          <p:nvPr/>
        </p:nvGrpSpPr>
        <p:grpSpPr bwMode="auto">
          <a:xfrm>
            <a:off x="5638800" y="1981200"/>
            <a:ext cx="457200" cy="457200"/>
            <a:chOff x="1344" y="1248"/>
            <a:chExt cx="288" cy="288"/>
          </a:xfrm>
        </p:grpSpPr>
        <p:sp>
          <p:nvSpPr>
            <p:cNvPr id="223236" name="Oval 4"/>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37" name="Text Box 5"/>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sp>
        <p:nvSpPr>
          <p:cNvPr id="223269" name="Text Box 37"/>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Tree>
    <p:extLst>
      <p:ext uri="{BB962C8B-B14F-4D97-AF65-F5344CB8AC3E}">
        <p14:creationId xmlns:p14="http://schemas.microsoft.com/office/powerpoint/2010/main" val="74881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Contours UCS Empty</a:t>
            </a:r>
          </a:p>
        </p:txBody>
      </p:sp>
      <p:pic>
        <p:nvPicPr>
          <p:cNvPr id="3" name="Empty-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05920" y="1128214"/>
            <a:ext cx="6380161" cy="5348786"/>
          </a:xfrm>
          <a:prstGeom prst="rect">
            <a:avLst/>
          </a:prstGeom>
        </p:spPr>
      </p:pic>
    </p:spTree>
    <p:extLst>
      <p:ext uri="{BB962C8B-B14F-4D97-AF65-F5344CB8AC3E}">
        <p14:creationId xmlns:p14="http://schemas.microsoft.com/office/powerpoint/2010/main" val="1520846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8355" name="Group 3"/>
          <p:cNvGrpSpPr>
            <a:grpSpLocks/>
          </p:cNvGrpSpPr>
          <p:nvPr/>
        </p:nvGrpSpPr>
        <p:grpSpPr bwMode="auto">
          <a:xfrm>
            <a:off x="5638800" y="1981200"/>
            <a:ext cx="457200" cy="457200"/>
            <a:chOff x="1344" y="1248"/>
            <a:chExt cx="288" cy="288"/>
          </a:xfrm>
        </p:grpSpPr>
        <p:sp>
          <p:nvSpPr>
            <p:cNvPr id="228356"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357"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8358" name="Group 6"/>
          <p:cNvGrpSpPr>
            <a:grpSpLocks/>
          </p:cNvGrpSpPr>
          <p:nvPr/>
        </p:nvGrpSpPr>
        <p:grpSpPr bwMode="auto">
          <a:xfrm>
            <a:off x="7391400" y="2514600"/>
            <a:ext cx="457200" cy="457200"/>
            <a:chOff x="1344" y="1248"/>
            <a:chExt cx="288" cy="288"/>
          </a:xfrm>
        </p:grpSpPr>
        <p:sp>
          <p:nvSpPr>
            <p:cNvPr id="228359"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360"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8361" name="Group 9"/>
          <p:cNvGrpSpPr>
            <a:grpSpLocks/>
          </p:cNvGrpSpPr>
          <p:nvPr/>
        </p:nvGrpSpPr>
        <p:grpSpPr bwMode="auto">
          <a:xfrm>
            <a:off x="3429000" y="2667000"/>
            <a:ext cx="457200" cy="457200"/>
            <a:chOff x="1344" y="1248"/>
            <a:chExt cx="288" cy="288"/>
          </a:xfrm>
        </p:grpSpPr>
        <p:sp>
          <p:nvSpPr>
            <p:cNvPr id="228362"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363"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8364" name="Group 12"/>
          <p:cNvGrpSpPr>
            <a:grpSpLocks/>
          </p:cNvGrpSpPr>
          <p:nvPr/>
        </p:nvGrpSpPr>
        <p:grpSpPr bwMode="auto">
          <a:xfrm>
            <a:off x="5715000" y="3124200"/>
            <a:ext cx="457200" cy="457200"/>
            <a:chOff x="1344" y="1248"/>
            <a:chExt cx="288" cy="288"/>
          </a:xfrm>
        </p:grpSpPr>
        <p:sp>
          <p:nvSpPr>
            <p:cNvPr id="228365"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366"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sp>
        <p:nvSpPr>
          <p:cNvPr id="228372" name="Line 20"/>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73" name="Line 21"/>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74" name="Line 22"/>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75" name="Text Box 23"/>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8376" name="Text Box 24"/>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8377" name="Text Box 25"/>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8378" name="Text Box 26"/>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8379" name="Text Box 27"/>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8380" name="Text Box 28"/>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28381" name="Text Box 29"/>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Tree>
    <p:extLst>
      <p:ext uri="{BB962C8B-B14F-4D97-AF65-F5344CB8AC3E}">
        <p14:creationId xmlns:p14="http://schemas.microsoft.com/office/powerpoint/2010/main" val="1662591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29379" name="Group 3"/>
          <p:cNvGrpSpPr>
            <a:grpSpLocks/>
          </p:cNvGrpSpPr>
          <p:nvPr/>
        </p:nvGrpSpPr>
        <p:grpSpPr bwMode="auto">
          <a:xfrm>
            <a:off x="5638800" y="1981200"/>
            <a:ext cx="457200" cy="457200"/>
            <a:chOff x="1344" y="1248"/>
            <a:chExt cx="288" cy="288"/>
          </a:xfrm>
        </p:grpSpPr>
        <p:sp>
          <p:nvSpPr>
            <p:cNvPr id="229380"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81"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29382" name="Group 6"/>
          <p:cNvGrpSpPr>
            <a:grpSpLocks/>
          </p:cNvGrpSpPr>
          <p:nvPr/>
        </p:nvGrpSpPr>
        <p:grpSpPr bwMode="auto">
          <a:xfrm>
            <a:off x="7391400" y="2514600"/>
            <a:ext cx="457200" cy="457200"/>
            <a:chOff x="1344" y="1248"/>
            <a:chExt cx="288" cy="288"/>
          </a:xfrm>
        </p:grpSpPr>
        <p:sp>
          <p:nvSpPr>
            <p:cNvPr id="229383"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84"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29385" name="Group 9"/>
          <p:cNvGrpSpPr>
            <a:grpSpLocks/>
          </p:cNvGrpSpPr>
          <p:nvPr/>
        </p:nvGrpSpPr>
        <p:grpSpPr bwMode="auto">
          <a:xfrm>
            <a:off x="3429000" y="2667000"/>
            <a:ext cx="457200" cy="457200"/>
            <a:chOff x="1344" y="1248"/>
            <a:chExt cx="288" cy="288"/>
          </a:xfrm>
        </p:grpSpPr>
        <p:sp>
          <p:nvSpPr>
            <p:cNvPr id="229386" name="Oval 10"/>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87" name="Text Box 11"/>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29388" name="Group 12"/>
          <p:cNvGrpSpPr>
            <a:grpSpLocks/>
          </p:cNvGrpSpPr>
          <p:nvPr/>
        </p:nvGrpSpPr>
        <p:grpSpPr bwMode="auto">
          <a:xfrm>
            <a:off x="5715000" y="3124200"/>
            <a:ext cx="457200" cy="457200"/>
            <a:chOff x="1344" y="1248"/>
            <a:chExt cx="288" cy="288"/>
          </a:xfrm>
        </p:grpSpPr>
        <p:sp>
          <p:nvSpPr>
            <p:cNvPr id="229389"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90"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29391" name="Group 15"/>
          <p:cNvGrpSpPr>
            <a:grpSpLocks/>
          </p:cNvGrpSpPr>
          <p:nvPr/>
        </p:nvGrpSpPr>
        <p:grpSpPr bwMode="auto">
          <a:xfrm>
            <a:off x="3124200" y="3719513"/>
            <a:ext cx="457200" cy="457200"/>
            <a:chOff x="1344" y="1248"/>
            <a:chExt cx="288" cy="288"/>
          </a:xfrm>
        </p:grpSpPr>
        <p:sp>
          <p:nvSpPr>
            <p:cNvPr id="229392" name="Oval 1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393" name="Text Box 1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29394" name="Line 18"/>
          <p:cNvSpPr>
            <a:spLocks noChangeShapeType="1"/>
          </p:cNvSpPr>
          <p:nvPr/>
        </p:nvSpPr>
        <p:spPr bwMode="auto">
          <a:xfrm flipH="1">
            <a:off x="3352800" y="3124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395" name="Text Box 19"/>
          <p:cNvSpPr txBox="1">
            <a:spLocks noChangeArrowheads="1"/>
          </p:cNvSpPr>
          <p:nvPr/>
        </p:nvSpPr>
        <p:spPr bwMode="auto">
          <a:xfrm>
            <a:off x="25908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111</a:t>
            </a:r>
            <a:endParaRPr lang="en-GB" altLang="x-none" b="1">
              <a:solidFill>
                <a:schemeClr val="accent2"/>
              </a:solidFill>
            </a:endParaRPr>
          </a:p>
        </p:txBody>
      </p:sp>
      <p:sp>
        <p:nvSpPr>
          <p:cNvPr id="229396" name="Line 20"/>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397" name="Line 21"/>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398" name="Line 22"/>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399" name="Text Box 23"/>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29400" name="Text Box 24"/>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29401" name="Text Box 25"/>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29402" name="Text Box 26"/>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29403" name="Text Box 27"/>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29404" name="Text Box 28"/>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29405" name="Text Box 29"/>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29406" name="Text Box 30"/>
          <p:cNvSpPr txBox="1">
            <a:spLocks noChangeArrowheads="1"/>
          </p:cNvSpPr>
          <p:nvPr/>
        </p:nvSpPr>
        <p:spPr bwMode="auto">
          <a:xfrm>
            <a:off x="2362200" y="3748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spTree>
    <p:extLst>
      <p:ext uri="{BB962C8B-B14F-4D97-AF65-F5344CB8AC3E}">
        <p14:creationId xmlns:p14="http://schemas.microsoft.com/office/powerpoint/2010/main" val="1409559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30403" name="Group 3"/>
          <p:cNvGrpSpPr>
            <a:grpSpLocks/>
          </p:cNvGrpSpPr>
          <p:nvPr/>
        </p:nvGrpSpPr>
        <p:grpSpPr bwMode="auto">
          <a:xfrm>
            <a:off x="5638800" y="1981200"/>
            <a:ext cx="457200" cy="457200"/>
            <a:chOff x="1344" y="1248"/>
            <a:chExt cx="288" cy="288"/>
          </a:xfrm>
        </p:grpSpPr>
        <p:sp>
          <p:nvSpPr>
            <p:cNvPr id="230404"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05"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30406" name="Group 6"/>
          <p:cNvGrpSpPr>
            <a:grpSpLocks/>
          </p:cNvGrpSpPr>
          <p:nvPr/>
        </p:nvGrpSpPr>
        <p:grpSpPr bwMode="auto">
          <a:xfrm>
            <a:off x="7391400" y="2514600"/>
            <a:ext cx="457200" cy="457200"/>
            <a:chOff x="1344" y="1248"/>
            <a:chExt cx="288" cy="288"/>
          </a:xfrm>
        </p:grpSpPr>
        <p:sp>
          <p:nvSpPr>
            <p:cNvPr id="230407"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08"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30409" name="Group 9"/>
          <p:cNvGrpSpPr>
            <a:grpSpLocks/>
          </p:cNvGrpSpPr>
          <p:nvPr/>
        </p:nvGrpSpPr>
        <p:grpSpPr bwMode="auto">
          <a:xfrm>
            <a:off x="3429000" y="2667000"/>
            <a:ext cx="457200" cy="457200"/>
            <a:chOff x="1344" y="1248"/>
            <a:chExt cx="288" cy="288"/>
          </a:xfrm>
        </p:grpSpPr>
        <p:sp>
          <p:nvSpPr>
            <p:cNvPr id="230410" name="Oval 10"/>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1" name="Text Box 11"/>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30412" name="Group 12"/>
          <p:cNvGrpSpPr>
            <a:grpSpLocks/>
          </p:cNvGrpSpPr>
          <p:nvPr/>
        </p:nvGrpSpPr>
        <p:grpSpPr bwMode="auto">
          <a:xfrm>
            <a:off x="5715000" y="3124200"/>
            <a:ext cx="457200" cy="457200"/>
            <a:chOff x="1344" y="1248"/>
            <a:chExt cx="288" cy="288"/>
          </a:xfrm>
        </p:grpSpPr>
        <p:sp>
          <p:nvSpPr>
            <p:cNvPr id="230413"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4"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30415" name="Group 15"/>
          <p:cNvGrpSpPr>
            <a:grpSpLocks/>
          </p:cNvGrpSpPr>
          <p:nvPr/>
        </p:nvGrpSpPr>
        <p:grpSpPr bwMode="auto">
          <a:xfrm>
            <a:off x="3124200" y="3719513"/>
            <a:ext cx="457200" cy="457200"/>
            <a:chOff x="1344" y="1248"/>
            <a:chExt cx="288" cy="288"/>
          </a:xfrm>
        </p:grpSpPr>
        <p:sp>
          <p:nvSpPr>
            <p:cNvPr id="230416" name="Oval 16"/>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17" name="Text Box 17"/>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30418" name="Line 18"/>
          <p:cNvSpPr>
            <a:spLocks noChangeShapeType="1"/>
          </p:cNvSpPr>
          <p:nvPr/>
        </p:nvSpPr>
        <p:spPr bwMode="auto">
          <a:xfrm flipH="1">
            <a:off x="3352800" y="3124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19" name="Text Box 19"/>
          <p:cNvSpPr txBox="1">
            <a:spLocks noChangeArrowheads="1"/>
          </p:cNvSpPr>
          <p:nvPr/>
        </p:nvSpPr>
        <p:spPr bwMode="auto">
          <a:xfrm>
            <a:off x="25908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111</a:t>
            </a:r>
            <a:endParaRPr lang="en-GB" altLang="x-none" b="1">
              <a:solidFill>
                <a:schemeClr val="accent2"/>
              </a:solidFill>
            </a:endParaRPr>
          </a:p>
        </p:txBody>
      </p:sp>
      <p:sp>
        <p:nvSpPr>
          <p:cNvPr id="230420" name="Line 20"/>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21" name="Line 21"/>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22" name="Line 22"/>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23" name="Text Box 23"/>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30424" name="Text Box 24"/>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30425" name="Text Box 25"/>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30426" name="Text Box 26"/>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30427" name="Text Box 27"/>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30428" name="Text Box 28"/>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0429" name="Text Box 29"/>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30430" name="Text Box 30"/>
          <p:cNvSpPr txBox="1">
            <a:spLocks noChangeArrowheads="1"/>
          </p:cNvSpPr>
          <p:nvPr/>
        </p:nvSpPr>
        <p:spPr bwMode="auto">
          <a:xfrm>
            <a:off x="2362200" y="3748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grpSp>
        <p:nvGrpSpPr>
          <p:cNvPr id="230431" name="Group 31"/>
          <p:cNvGrpSpPr>
            <a:grpSpLocks/>
          </p:cNvGrpSpPr>
          <p:nvPr/>
        </p:nvGrpSpPr>
        <p:grpSpPr bwMode="auto">
          <a:xfrm>
            <a:off x="2895600" y="4648200"/>
            <a:ext cx="457200" cy="457200"/>
            <a:chOff x="1344" y="1248"/>
            <a:chExt cx="288" cy="288"/>
          </a:xfrm>
        </p:grpSpPr>
        <p:sp>
          <p:nvSpPr>
            <p:cNvPr id="230432" name="Oval 32"/>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433" name="Text Box 33"/>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sp>
        <p:nvSpPr>
          <p:cNvPr id="230437" name="Line 37"/>
          <p:cNvSpPr>
            <a:spLocks noChangeShapeType="1"/>
          </p:cNvSpPr>
          <p:nvPr/>
        </p:nvSpPr>
        <p:spPr bwMode="auto">
          <a:xfrm flipH="1">
            <a:off x="3124200" y="4191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38" name="Text Box 38"/>
          <p:cNvSpPr txBox="1">
            <a:spLocks noChangeArrowheads="1"/>
          </p:cNvSpPr>
          <p:nvPr/>
        </p:nvSpPr>
        <p:spPr bwMode="auto">
          <a:xfrm>
            <a:off x="2133600" y="46482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0442" name="Text Box 42"/>
          <p:cNvSpPr txBox="1">
            <a:spLocks noChangeArrowheads="1"/>
          </p:cNvSpPr>
          <p:nvPr/>
        </p:nvSpPr>
        <p:spPr bwMode="auto">
          <a:xfrm>
            <a:off x="3505200" y="4343401"/>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Infinite Branch !</a:t>
            </a:r>
            <a:endParaRPr lang="en-GB" altLang="x-none" b="1">
              <a:solidFill>
                <a:schemeClr val="hlink"/>
              </a:solidFill>
            </a:endParaRPr>
          </a:p>
        </p:txBody>
      </p:sp>
    </p:spTree>
    <p:extLst>
      <p:ext uri="{BB962C8B-B14F-4D97-AF65-F5344CB8AC3E}">
        <p14:creationId xmlns:p14="http://schemas.microsoft.com/office/powerpoint/2010/main" val="1737288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31427" name="Group 3"/>
          <p:cNvGrpSpPr>
            <a:grpSpLocks/>
          </p:cNvGrpSpPr>
          <p:nvPr/>
        </p:nvGrpSpPr>
        <p:grpSpPr bwMode="auto">
          <a:xfrm>
            <a:off x="5638800" y="1981200"/>
            <a:ext cx="457200" cy="457200"/>
            <a:chOff x="1344" y="1248"/>
            <a:chExt cx="288" cy="288"/>
          </a:xfrm>
        </p:grpSpPr>
        <p:sp>
          <p:nvSpPr>
            <p:cNvPr id="231428"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29"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31430" name="Group 6"/>
          <p:cNvGrpSpPr>
            <a:grpSpLocks/>
          </p:cNvGrpSpPr>
          <p:nvPr/>
        </p:nvGrpSpPr>
        <p:grpSpPr bwMode="auto">
          <a:xfrm>
            <a:off x="7391400" y="2514600"/>
            <a:ext cx="457200" cy="457200"/>
            <a:chOff x="1344" y="1248"/>
            <a:chExt cx="288" cy="288"/>
          </a:xfrm>
        </p:grpSpPr>
        <p:sp>
          <p:nvSpPr>
            <p:cNvPr id="231431"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2"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31433" name="Group 9"/>
          <p:cNvGrpSpPr>
            <a:grpSpLocks/>
          </p:cNvGrpSpPr>
          <p:nvPr/>
        </p:nvGrpSpPr>
        <p:grpSpPr bwMode="auto">
          <a:xfrm>
            <a:off x="3429000" y="2667000"/>
            <a:ext cx="457200" cy="457200"/>
            <a:chOff x="1344" y="1248"/>
            <a:chExt cx="288" cy="288"/>
          </a:xfrm>
        </p:grpSpPr>
        <p:sp>
          <p:nvSpPr>
            <p:cNvPr id="231434" name="Oval 10"/>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5" name="Text Box 11"/>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31436" name="Group 12"/>
          <p:cNvGrpSpPr>
            <a:grpSpLocks/>
          </p:cNvGrpSpPr>
          <p:nvPr/>
        </p:nvGrpSpPr>
        <p:grpSpPr bwMode="auto">
          <a:xfrm>
            <a:off x="5715000" y="3124200"/>
            <a:ext cx="457200" cy="457200"/>
            <a:chOff x="1344" y="1248"/>
            <a:chExt cx="288" cy="288"/>
          </a:xfrm>
        </p:grpSpPr>
        <p:sp>
          <p:nvSpPr>
            <p:cNvPr id="231437"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38"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31439" name="Group 15"/>
          <p:cNvGrpSpPr>
            <a:grpSpLocks/>
          </p:cNvGrpSpPr>
          <p:nvPr/>
        </p:nvGrpSpPr>
        <p:grpSpPr bwMode="auto">
          <a:xfrm>
            <a:off x="3124200" y="3719513"/>
            <a:ext cx="457200" cy="457200"/>
            <a:chOff x="1344" y="1248"/>
            <a:chExt cx="288" cy="288"/>
          </a:xfrm>
        </p:grpSpPr>
        <p:sp>
          <p:nvSpPr>
            <p:cNvPr id="231440" name="Oval 16"/>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41" name="Text Box 17"/>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31442" name="Line 18"/>
          <p:cNvSpPr>
            <a:spLocks noChangeShapeType="1"/>
          </p:cNvSpPr>
          <p:nvPr/>
        </p:nvSpPr>
        <p:spPr bwMode="auto">
          <a:xfrm flipH="1">
            <a:off x="3352800" y="3124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43" name="Text Box 19"/>
          <p:cNvSpPr txBox="1">
            <a:spLocks noChangeArrowheads="1"/>
          </p:cNvSpPr>
          <p:nvPr/>
        </p:nvSpPr>
        <p:spPr bwMode="auto">
          <a:xfrm>
            <a:off x="25908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111</a:t>
            </a:r>
            <a:endParaRPr lang="en-GB" altLang="x-none" b="1">
              <a:solidFill>
                <a:schemeClr val="accent2"/>
              </a:solidFill>
            </a:endParaRPr>
          </a:p>
        </p:txBody>
      </p:sp>
      <p:sp>
        <p:nvSpPr>
          <p:cNvPr id="231444" name="Line 20"/>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45" name="Line 21"/>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46" name="Line 22"/>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47" name="Text Box 23"/>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31448" name="Text Box 24"/>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31449" name="Text Box 25"/>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31450" name="Text Box 26"/>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31451" name="Text Box 27"/>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31452" name="Text Box 28"/>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1453" name="Text Box 29"/>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31454" name="Text Box 30"/>
          <p:cNvSpPr txBox="1">
            <a:spLocks noChangeArrowheads="1"/>
          </p:cNvSpPr>
          <p:nvPr/>
        </p:nvSpPr>
        <p:spPr bwMode="auto">
          <a:xfrm>
            <a:off x="2362200" y="3748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grpSp>
        <p:nvGrpSpPr>
          <p:cNvPr id="231455" name="Group 31"/>
          <p:cNvGrpSpPr>
            <a:grpSpLocks/>
          </p:cNvGrpSpPr>
          <p:nvPr/>
        </p:nvGrpSpPr>
        <p:grpSpPr bwMode="auto">
          <a:xfrm>
            <a:off x="2895600" y="4648200"/>
            <a:ext cx="457200" cy="457200"/>
            <a:chOff x="1344" y="1248"/>
            <a:chExt cx="288" cy="288"/>
          </a:xfrm>
        </p:grpSpPr>
        <p:sp>
          <p:nvSpPr>
            <p:cNvPr id="231456" name="Oval 32"/>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57" name="Text Box 33"/>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31458" name="Group 34"/>
          <p:cNvGrpSpPr>
            <a:grpSpLocks/>
          </p:cNvGrpSpPr>
          <p:nvPr/>
        </p:nvGrpSpPr>
        <p:grpSpPr bwMode="auto">
          <a:xfrm>
            <a:off x="2590800" y="5715000"/>
            <a:ext cx="457200" cy="457200"/>
            <a:chOff x="1344" y="1248"/>
            <a:chExt cx="288" cy="288"/>
          </a:xfrm>
        </p:grpSpPr>
        <p:sp>
          <p:nvSpPr>
            <p:cNvPr id="231459" name="Oval 35"/>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460" name="Text Box 36"/>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31461" name="Line 37"/>
          <p:cNvSpPr>
            <a:spLocks noChangeShapeType="1"/>
          </p:cNvSpPr>
          <p:nvPr/>
        </p:nvSpPr>
        <p:spPr bwMode="auto">
          <a:xfrm flipH="1">
            <a:off x="3124200" y="4191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62" name="Text Box 38"/>
          <p:cNvSpPr txBox="1">
            <a:spLocks noChangeArrowheads="1"/>
          </p:cNvSpPr>
          <p:nvPr/>
        </p:nvSpPr>
        <p:spPr bwMode="auto">
          <a:xfrm>
            <a:off x="2133600" y="46482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1463" name="Text Box 39"/>
          <p:cNvSpPr txBox="1">
            <a:spLocks noChangeArrowheads="1"/>
          </p:cNvSpPr>
          <p:nvPr/>
        </p:nvSpPr>
        <p:spPr bwMode="auto">
          <a:xfrm>
            <a:off x="1905000" y="57292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sp>
        <p:nvSpPr>
          <p:cNvPr id="231464" name="Line 40"/>
          <p:cNvSpPr>
            <a:spLocks noChangeShapeType="1"/>
          </p:cNvSpPr>
          <p:nvPr/>
        </p:nvSpPr>
        <p:spPr bwMode="auto">
          <a:xfrm flipH="1">
            <a:off x="2819400" y="51054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65" name="Line 41"/>
          <p:cNvSpPr>
            <a:spLocks noChangeShapeType="1"/>
          </p:cNvSpPr>
          <p:nvPr/>
        </p:nvSpPr>
        <p:spPr bwMode="auto">
          <a:xfrm flipH="1">
            <a:off x="2438400" y="6172200"/>
            <a:ext cx="304800" cy="6858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66" name="Text Box 42"/>
          <p:cNvSpPr txBox="1">
            <a:spLocks noChangeArrowheads="1"/>
          </p:cNvSpPr>
          <p:nvPr/>
        </p:nvSpPr>
        <p:spPr bwMode="auto">
          <a:xfrm>
            <a:off x="3505200" y="4343401"/>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Infinite Branch !</a:t>
            </a:r>
            <a:endParaRPr lang="en-GB" altLang="x-none" b="1">
              <a:solidFill>
                <a:schemeClr val="hlink"/>
              </a:solidFill>
            </a:endParaRPr>
          </a:p>
        </p:txBody>
      </p:sp>
    </p:spTree>
    <p:extLst>
      <p:ext uri="{BB962C8B-B14F-4D97-AF65-F5344CB8AC3E}">
        <p14:creationId xmlns:p14="http://schemas.microsoft.com/office/powerpoint/2010/main" val="404220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tLang="x-none"/>
              <a:t>Greedy Search: Tree Search</a:t>
            </a:r>
            <a:endParaRPr lang="en-GB" altLang="x-none"/>
          </a:p>
        </p:txBody>
      </p:sp>
      <p:grpSp>
        <p:nvGrpSpPr>
          <p:cNvPr id="232451" name="Group 3"/>
          <p:cNvGrpSpPr>
            <a:grpSpLocks/>
          </p:cNvGrpSpPr>
          <p:nvPr/>
        </p:nvGrpSpPr>
        <p:grpSpPr bwMode="auto">
          <a:xfrm>
            <a:off x="5638800" y="1981200"/>
            <a:ext cx="457200" cy="457200"/>
            <a:chOff x="1344" y="1248"/>
            <a:chExt cx="288" cy="288"/>
          </a:xfrm>
        </p:grpSpPr>
        <p:sp>
          <p:nvSpPr>
            <p:cNvPr id="232452" name="Oval 4"/>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3" name="Text Box 5"/>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232454" name="Group 6"/>
          <p:cNvGrpSpPr>
            <a:grpSpLocks/>
          </p:cNvGrpSpPr>
          <p:nvPr/>
        </p:nvGrpSpPr>
        <p:grpSpPr bwMode="auto">
          <a:xfrm>
            <a:off x="7391400" y="2514600"/>
            <a:ext cx="457200" cy="457200"/>
            <a:chOff x="1344" y="1248"/>
            <a:chExt cx="288" cy="288"/>
          </a:xfrm>
        </p:grpSpPr>
        <p:sp>
          <p:nvSpPr>
            <p:cNvPr id="232455"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6"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232457" name="Group 9"/>
          <p:cNvGrpSpPr>
            <a:grpSpLocks/>
          </p:cNvGrpSpPr>
          <p:nvPr/>
        </p:nvGrpSpPr>
        <p:grpSpPr bwMode="auto">
          <a:xfrm>
            <a:off x="3429000" y="2667000"/>
            <a:ext cx="457200" cy="457200"/>
            <a:chOff x="1344" y="1248"/>
            <a:chExt cx="288" cy="288"/>
          </a:xfrm>
        </p:grpSpPr>
        <p:sp>
          <p:nvSpPr>
            <p:cNvPr id="232458" name="Oval 10"/>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9" name="Text Box 11"/>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32460" name="Group 12"/>
          <p:cNvGrpSpPr>
            <a:grpSpLocks/>
          </p:cNvGrpSpPr>
          <p:nvPr/>
        </p:nvGrpSpPr>
        <p:grpSpPr bwMode="auto">
          <a:xfrm>
            <a:off x="5715000" y="3124200"/>
            <a:ext cx="457200" cy="457200"/>
            <a:chOff x="1344" y="1248"/>
            <a:chExt cx="288" cy="288"/>
          </a:xfrm>
        </p:grpSpPr>
        <p:sp>
          <p:nvSpPr>
            <p:cNvPr id="232461"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2"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232463" name="Group 15"/>
          <p:cNvGrpSpPr>
            <a:grpSpLocks/>
          </p:cNvGrpSpPr>
          <p:nvPr/>
        </p:nvGrpSpPr>
        <p:grpSpPr bwMode="auto">
          <a:xfrm>
            <a:off x="3124200" y="3719513"/>
            <a:ext cx="457200" cy="457200"/>
            <a:chOff x="1344" y="1248"/>
            <a:chExt cx="288" cy="288"/>
          </a:xfrm>
        </p:grpSpPr>
        <p:sp>
          <p:nvSpPr>
            <p:cNvPr id="232464" name="Oval 16"/>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5" name="Text Box 17"/>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32466" name="Line 18"/>
          <p:cNvSpPr>
            <a:spLocks noChangeShapeType="1"/>
          </p:cNvSpPr>
          <p:nvPr/>
        </p:nvSpPr>
        <p:spPr bwMode="auto">
          <a:xfrm flipH="1">
            <a:off x="3352800" y="3124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7" name="Text Box 19"/>
          <p:cNvSpPr txBox="1">
            <a:spLocks noChangeArrowheads="1"/>
          </p:cNvSpPr>
          <p:nvPr/>
        </p:nvSpPr>
        <p:spPr bwMode="auto">
          <a:xfrm>
            <a:off x="2590800" y="3352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111</a:t>
            </a:r>
            <a:endParaRPr lang="en-GB" altLang="x-none" b="1">
              <a:solidFill>
                <a:schemeClr val="accent2"/>
              </a:solidFill>
            </a:endParaRPr>
          </a:p>
        </p:txBody>
      </p:sp>
      <p:sp>
        <p:nvSpPr>
          <p:cNvPr id="232468" name="Line 20"/>
          <p:cNvSpPr>
            <a:spLocks noChangeShapeType="1"/>
          </p:cNvSpPr>
          <p:nvPr/>
        </p:nvSpPr>
        <p:spPr bwMode="auto">
          <a:xfrm>
            <a:off x="5867400" y="2438400"/>
            <a:ext cx="1752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9" name="Line 21"/>
          <p:cNvSpPr>
            <a:spLocks noChangeShapeType="1"/>
          </p:cNvSpPr>
          <p:nvPr/>
        </p:nvSpPr>
        <p:spPr bwMode="auto">
          <a:xfrm>
            <a:off x="58674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70" name="Line 22"/>
          <p:cNvSpPr>
            <a:spLocks noChangeShapeType="1"/>
          </p:cNvSpPr>
          <p:nvPr/>
        </p:nvSpPr>
        <p:spPr bwMode="auto">
          <a:xfrm flipH="1">
            <a:off x="3657600" y="2438400"/>
            <a:ext cx="2209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71" name="Text Box 23"/>
          <p:cNvSpPr txBox="1">
            <a:spLocks noChangeArrowheads="1"/>
          </p:cNvSpPr>
          <p:nvPr/>
        </p:nvSpPr>
        <p:spPr bwMode="auto">
          <a:xfrm>
            <a:off x="60960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1"/>
                </a:solidFill>
              </a:rPr>
              <a:t>Start</a:t>
            </a:r>
            <a:endParaRPr lang="en-GB" altLang="x-none" b="1">
              <a:solidFill>
                <a:schemeClr val="accent1"/>
              </a:solidFill>
            </a:endParaRPr>
          </a:p>
        </p:txBody>
      </p:sp>
      <p:sp>
        <p:nvSpPr>
          <p:cNvPr id="232472" name="Text Box 24"/>
          <p:cNvSpPr txBox="1">
            <a:spLocks noChangeArrowheads="1"/>
          </p:cNvSpPr>
          <p:nvPr/>
        </p:nvSpPr>
        <p:spPr bwMode="auto">
          <a:xfrm>
            <a:off x="63246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75</a:t>
            </a:r>
            <a:endParaRPr lang="en-GB" altLang="x-none" b="1">
              <a:solidFill>
                <a:schemeClr val="accent2"/>
              </a:solidFill>
            </a:endParaRPr>
          </a:p>
        </p:txBody>
      </p:sp>
      <p:sp>
        <p:nvSpPr>
          <p:cNvPr id="232473" name="Text Box 25"/>
          <p:cNvSpPr txBox="1">
            <a:spLocks noChangeArrowheads="1"/>
          </p:cNvSpPr>
          <p:nvPr/>
        </p:nvSpPr>
        <p:spPr bwMode="auto">
          <a:xfrm>
            <a:off x="4419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118</a:t>
            </a:r>
            <a:endParaRPr lang="en-GB" altLang="x-none" b="1">
              <a:solidFill>
                <a:schemeClr val="accent2"/>
              </a:solidFill>
            </a:endParaRPr>
          </a:p>
        </p:txBody>
      </p:sp>
      <p:sp>
        <p:nvSpPr>
          <p:cNvPr id="232474" name="Text Box 26"/>
          <p:cNvSpPr txBox="1">
            <a:spLocks noChangeArrowheads="1"/>
          </p:cNvSpPr>
          <p:nvPr/>
        </p:nvSpPr>
        <p:spPr bwMode="auto">
          <a:xfrm>
            <a:off x="58674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accent2"/>
                </a:solidFill>
              </a:rPr>
              <a:t>140</a:t>
            </a:r>
            <a:endParaRPr lang="en-GB" altLang="x-none" b="1">
              <a:solidFill>
                <a:schemeClr val="accent2"/>
              </a:solidFill>
            </a:endParaRPr>
          </a:p>
        </p:txBody>
      </p:sp>
      <p:sp>
        <p:nvSpPr>
          <p:cNvPr id="232475" name="Text Box 27"/>
          <p:cNvSpPr txBox="1">
            <a:spLocks noChangeArrowheads="1"/>
          </p:cNvSpPr>
          <p:nvPr/>
        </p:nvSpPr>
        <p:spPr bwMode="auto">
          <a:xfrm>
            <a:off x="6705600" y="2605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[374]</a:t>
            </a:r>
            <a:endParaRPr lang="en-GB" altLang="x-none"/>
          </a:p>
        </p:txBody>
      </p:sp>
      <p:sp>
        <p:nvSpPr>
          <p:cNvPr id="232476" name="Text Box 28"/>
          <p:cNvSpPr txBox="1">
            <a:spLocks noChangeArrowheads="1"/>
          </p:cNvSpPr>
          <p:nvPr/>
        </p:nvSpPr>
        <p:spPr bwMode="auto">
          <a:xfrm>
            <a:off x="2667000" y="26670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2477" name="Text Box 29"/>
          <p:cNvSpPr txBox="1">
            <a:spLocks noChangeArrowheads="1"/>
          </p:cNvSpPr>
          <p:nvPr/>
        </p:nvSpPr>
        <p:spPr bwMode="auto">
          <a:xfrm>
            <a:off x="5029200" y="32146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[253]</a:t>
            </a:r>
            <a:endParaRPr lang="en-GB" altLang="x-none"/>
          </a:p>
        </p:txBody>
      </p:sp>
      <p:sp>
        <p:nvSpPr>
          <p:cNvPr id="232478" name="Text Box 30"/>
          <p:cNvSpPr txBox="1">
            <a:spLocks noChangeArrowheads="1"/>
          </p:cNvSpPr>
          <p:nvPr/>
        </p:nvSpPr>
        <p:spPr bwMode="auto">
          <a:xfrm>
            <a:off x="2362200" y="37480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grpSp>
        <p:nvGrpSpPr>
          <p:cNvPr id="232479" name="Group 31"/>
          <p:cNvGrpSpPr>
            <a:grpSpLocks/>
          </p:cNvGrpSpPr>
          <p:nvPr/>
        </p:nvGrpSpPr>
        <p:grpSpPr bwMode="auto">
          <a:xfrm>
            <a:off x="2895600" y="4648200"/>
            <a:ext cx="457200" cy="457200"/>
            <a:chOff x="1344" y="1248"/>
            <a:chExt cx="288" cy="288"/>
          </a:xfrm>
        </p:grpSpPr>
        <p:sp>
          <p:nvSpPr>
            <p:cNvPr id="232480" name="Oval 32"/>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81" name="Text Box 33"/>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232482" name="Group 34"/>
          <p:cNvGrpSpPr>
            <a:grpSpLocks/>
          </p:cNvGrpSpPr>
          <p:nvPr/>
        </p:nvGrpSpPr>
        <p:grpSpPr bwMode="auto">
          <a:xfrm>
            <a:off x="2590800" y="5715000"/>
            <a:ext cx="457200" cy="457200"/>
            <a:chOff x="1344" y="1248"/>
            <a:chExt cx="288" cy="288"/>
          </a:xfrm>
        </p:grpSpPr>
        <p:sp>
          <p:nvSpPr>
            <p:cNvPr id="232483" name="Oval 35"/>
            <p:cNvSpPr>
              <a:spLocks noChangeArrowheads="1"/>
            </p:cNvSpPr>
            <p:nvPr/>
          </p:nvSpPr>
          <p:spPr bwMode="auto">
            <a:xfrm>
              <a:off x="1344" y="1248"/>
              <a:ext cx="288" cy="28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84" name="Text Box 36"/>
            <p:cNvSpPr txBox="1">
              <a:spLocks noChangeArrowheads="1"/>
            </p:cNvSpPr>
            <p:nvPr/>
          </p:nvSpPr>
          <p:spPr bwMode="auto">
            <a:xfrm>
              <a:off x="1392" y="1296"/>
              <a:ext cx="192" cy="23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sp>
        <p:nvSpPr>
          <p:cNvPr id="232485" name="Line 37"/>
          <p:cNvSpPr>
            <a:spLocks noChangeShapeType="1"/>
          </p:cNvSpPr>
          <p:nvPr/>
        </p:nvSpPr>
        <p:spPr bwMode="auto">
          <a:xfrm flipH="1">
            <a:off x="3124200" y="4191000"/>
            <a:ext cx="152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86" name="Text Box 38"/>
          <p:cNvSpPr txBox="1">
            <a:spLocks noChangeArrowheads="1"/>
          </p:cNvSpPr>
          <p:nvPr/>
        </p:nvSpPr>
        <p:spPr bwMode="auto">
          <a:xfrm>
            <a:off x="2133600" y="46482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[250]</a:t>
            </a:r>
            <a:endParaRPr lang="en-GB" altLang="x-none"/>
          </a:p>
        </p:txBody>
      </p:sp>
      <p:sp>
        <p:nvSpPr>
          <p:cNvPr id="232487" name="Text Box 39"/>
          <p:cNvSpPr txBox="1">
            <a:spLocks noChangeArrowheads="1"/>
          </p:cNvSpPr>
          <p:nvPr/>
        </p:nvSpPr>
        <p:spPr bwMode="auto">
          <a:xfrm>
            <a:off x="1905000" y="572928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[244]</a:t>
            </a:r>
            <a:endParaRPr lang="en-GB" altLang="x-none"/>
          </a:p>
        </p:txBody>
      </p:sp>
      <p:sp>
        <p:nvSpPr>
          <p:cNvPr id="232488" name="Line 40"/>
          <p:cNvSpPr>
            <a:spLocks noChangeShapeType="1"/>
          </p:cNvSpPr>
          <p:nvPr/>
        </p:nvSpPr>
        <p:spPr bwMode="auto">
          <a:xfrm flipH="1">
            <a:off x="2819400" y="51054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89" name="Line 41"/>
          <p:cNvSpPr>
            <a:spLocks noChangeShapeType="1"/>
          </p:cNvSpPr>
          <p:nvPr/>
        </p:nvSpPr>
        <p:spPr bwMode="auto">
          <a:xfrm flipH="1">
            <a:off x="2438400" y="6172200"/>
            <a:ext cx="304800" cy="6858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90" name="Text Box 42"/>
          <p:cNvSpPr txBox="1">
            <a:spLocks noChangeArrowheads="1"/>
          </p:cNvSpPr>
          <p:nvPr/>
        </p:nvSpPr>
        <p:spPr bwMode="auto">
          <a:xfrm>
            <a:off x="3505200" y="4343401"/>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Infinite Branch !</a:t>
            </a:r>
            <a:endParaRPr lang="en-GB" altLang="x-none" b="1">
              <a:solidFill>
                <a:schemeClr val="hlink"/>
              </a:solidFill>
            </a:endParaRPr>
          </a:p>
        </p:txBody>
      </p:sp>
      <p:sp>
        <p:nvSpPr>
          <p:cNvPr id="45" name="TextBox 44"/>
          <p:cNvSpPr txBox="1"/>
          <p:nvPr/>
        </p:nvSpPr>
        <p:spPr>
          <a:xfrm>
            <a:off x="5486400" y="4813518"/>
            <a:ext cx="5181600" cy="1815882"/>
          </a:xfrm>
          <a:prstGeom prst="rect">
            <a:avLst/>
          </a:prstGeom>
          <a:noFill/>
        </p:spPr>
        <p:txBody>
          <a:bodyPr wrap="square" rtlCol="0">
            <a:spAutoFit/>
          </a:bodyPr>
          <a:lstStyle/>
          <a:p>
            <a:r>
              <a:rPr lang="en-US" sz="2800" dirty="0"/>
              <a:t>Even Incomplete in finite state space much like depth first search</a:t>
            </a:r>
          </a:p>
          <a:p>
            <a:r>
              <a:rPr lang="en-US" sz="2800" dirty="0">
                <a:solidFill>
                  <a:srgbClr val="002060"/>
                </a:solidFill>
              </a:rPr>
              <a:t>(Complete in finite space with repeated-state checking)</a:t>
            </a:r>
            <a:endParaRPr lang="en-US" sz="2800" dirty="0"/>
          </a:p>
        </p:txBody>
      </p:sp>
    </p:spTree>
    <p:extLst>
      <p:ext uri="{BB962C8B-B14F-4D97-AF65-F5344CB8AC3E}">
        <p14:creationId xmlns:p14="http://schemas.microsoft.com/office/powerpoint/2010/main" val="260025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normAutofit/>
          </a:bodyPr>
          <a:lstStyle/>
          <a:p>
            <a:r>
              <a:rPr lang="en-US" altLang="x-none"/>
              <a:t>Greedy Search: Time and Space Complexity ?</a:t>
            </a:r>
            <a:endParaRPr lang="en-GB" altLang="x-none"/>
          </a:p>
        </p:txBody>
      </p:sp>
      <p:sp>
        <p:nvSpPr>
          <p:cNvPr id="3" name="Content Placeholder 2"/>
          <p:cNvSpPr>
            <a:spLocks noGrp="1"/>
          </p:cNvSpPr>
          <p:nvPr>
            <p:ph sz="half" idx="2"/>
          </p:nvPr>
        </p:nvSpPr>
        <p:spPr/>
        <p:txBody>
          <a:bodyPr/>
          <a:lstStyle/>
          <a:p>
            <a:pPr>
              <a:spcBef>
                <a:spcPct val="50000"/>
              </a:spcBef>
              <a:buFontTx/>
              <a:buChar char="•"/>
            </a:pPr>
            <a:endParaRPr lang="en-US" altLang="x-none" dirty="0"/>
          </a:p>
          <a:p>
            <a:pPr>
              <a:spcBef>
                <a:spcPct val="50000"/>
              </a:spcBef>
              <a:buFontTx/>
              <a:buChar char="•"/>
            </a:pPr>
            <a:r>
              <a:rPr lang="en-US" altLang="x-none" dirty="0"/>
              <a:t>Greedy search is </a:t>
            </a:r>
            <a:r>
              <a:rPr lang="en-US" altLang="x-none" u="sng" dirty="0">
                <a:solidFill>
                  <a:srgbClr val="FF0000"/>
                </a:solidFill>
              </a:rPr>
              <a:t>not optimal.</a:t>
            </a:r>
          </a:p>
          <a:p>
            <a:pPr>
              <a:spcBef>
                <a:spcPct val="50000"/>
              </a:spcBef>
              <a:buFontTx/>
              <a:buChar char="•"/>
            </a:pPr>
            <a:r>
              <a:rPr lang="en-US" altLang="x-none" dirty="0"/>
              <a:t> Greedy search is </a:t>
            </a:r>
            <a:r>
              <a:rPr lang="en-US" altLang="x-none" u="sng" dirty="0">
                <a:solidFill>
                  <a:srgbClr val="FF0000"/>
                </a:solidFill>
              </a:rPr>
              <a:t>incomplete</a:t>
            </a:r>
            <a:endParaRPr lang="en-US" altLang="x-none" dirty="0">
              <a:solidFill>
                <a:srgbClr val="FF0000"/>
              </a:solidFill>
            </a:endParaRPr>
          </a:p>
          <a:p>
            <a:pPr>
              <a:spcBef>
                <a:spcPct val="50000"/>
              </a:spcBef>
              <a:buFontTx/>
              <a:buChar char="•"/>
            </a:pPr>
            <a:r>
              <a:rPr lang="en-US" altLang="x-none" dirty="0"/>
              <a:t> In the worst case, the Time and Space Complexity of Greedy Search are both </a:t>
            </a:r>
            <a:r>
              <a:rPr lang="en-US" altLang="x-none" dirty="0">
                <a:solidFill>
                  <a:srgbClr val="FF0000"/>
                </a:solidFill>
              </a:rPr>
              <a:t>O(</a:t>
            </a:r>
            <a:r>
              <a:rPr lang="en-US" altLang="x-none" dirty="0" err="1">
                <a:solidFill>
                  <a:srgbClr val="FF0000"/>
                </a:solidFill>
              </a:rPr>
              <a:t>b</a:t>
            </a:r>
            <a:r>
              <a:rPr lang="en-US" altLang="x-none" baseline="30000" dirty="0" err="1">
                <a:solidFill>
                  <a:srgbClr val="FF0000"/>
                </a:solidFill>
              </a:rPr>
              <a:t>m</a:t>
            </a:r>
            <a:r>
              <a:rPr lang="en-US" altLang="x-none" dirty="0">
                <a:solidFill>
                  <a:srgbClr val="FF0000"/>
                </a:solidFill>
              </a:rPr>
              <a:t>)</a:t>
            </a:r>
          </a:p>
          <a:p>
            <a:pPr>
              <a:spcBef>
                <a:spcPct val="50000"/>
              </a:spcBef>
            </a:pPr>
            <a:r>
              <a:rPr lang="en-US" altLang="x-none" sz="2400" dirty="0">
                <a:solidFill>
                  <a:srgbClr val="0000FF"/>
                </a:solidFill>
              </a:rPr>
              <a:t>Where b is the branching factor and m the maximum path length</a:t>
            </a:r>
            <a:endParaRPr lang="en-GB" altLang="x-none" dirty="0">
              <a:solidFill>
                <a:srgbClr val="0000FF"/>
              </a:solidFill>
            </a:endParaRPr>
          </a:p>
          <a:p>
            <a:endParaRPr lang="en-US" dirty="0"/>
          </a:p>
        </p:txBody>
      </p:sp>
      <p:grpSp>
        <p:nvGrpSpPr>
          <p:cNvPr id="178179" name="Group 3"/>
          <p:cNvGrpSpPr>
            <a:grpSpLocks/>
          </p:cNvGrpSpPr>
          <p:nvPr/>
        </p:nvGrpSpPr>
        <p:grpSpPr bwMode="auto">
          <a:xfrm>
            <a:off x="3657600" y="1981200"/>
            <a:ext cx="457200" cy="457200"/>
            <a:chOff x="1344" y="1248"/>
            <a:chExt cx="288" cy="288"/>
          </a:xfrm>
        </p:grpSpPr>
        <p:sp>
          <p:nvSpPr>
            <p:cNvPr id="178180" name="Oval 4"/>
            <p:cNvSpPr>
              <a:spLocks noChangeArrowheads="1"/>
            </p:cNvSpPr>
            <p:nvPr/>
          </p:nvSpPr>
          <p:spPr bwMode="auto">
            <a:xfrm>
              <a:off x="1344" y="124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81" name="Text Box 5"/>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A</a:t>
              </a:r>
              <a:endParaRPr lang="en-GB" altLang="x-none"/>
            </a:p>
          </p:txBody>
        </p:sp>
      </p:grpSp>
      <p:grpSp>
        <p:nvGrpSpPr>
          <p:cNvPr id="178182" name="Group 6"/>
          <p:cNvGrpSpPr>
            <a:grpSpLocks/>
          </p:cNvGrpSpPr>
          <p:nvPr/>
        </p:nvGrpSpPr>
        <p:grpSpPr bwMode="auto">
          <a:xfrm>
            <a:off x="4724400" y="2514600"/>
            <a:ext cx="457200" cy="457200"/>
            <a:chOff x="1344" y="1248"/>
            <a:chExt cx="288" cy="288"/>
          </a:xfrm>
        </p:grpSpPr>
        <p:sp>
          <p:nvSpPr>
            <p:cNvPr id="178183" name="Oval 7"/>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84" name="Text Box 8"/>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B</a:t>
              </a:r>
              <a:endParaRPr lang="en-GB" altLang="x-none"/>
            </a:p>
          </p:txBody>
        </p:sp>
      </p:grpSp>
      <p:grpSp>
        <p:nvGrpSpPr>
          <p:cNvPr id="178185" name="Group 9"/>
          <p:cNvGrpSpPr>
            <a:grpSpLocks/>
          </p:cNvGrpSpPr>
          <p:nvPr/>
        </p:nvGrpSpPr>
        <p:grpSpPr bwMode="auto">
          <a:xfrm>
            <a:off x="2057400" y="3429000"/>
            <a:ext cx="457200" cy="457200"/>
            <a:chOff x="1344" y="1248"/>
            <a:chExt cx="288" cy="288"/>
          </a:xfrm>
        </p:grpSpPr>
        <p:sp>
          <p:nvSpPr>
            <p:cNvPr id="178186" name="Oval 10"/>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87" name="Text Box 11"/>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D</a:t>
              </a:r>
              <a:endParaRPr lang="en-GB" altLang="x-none"/>
            </a:p>
          </p:txBody>
        </p:sp>
      </p:grpSp>
      <p:grpSp>
        <p:nvGrpSpPr>
          <p:cNvPr id="178188" name="Group 12"/>
          <p:cNvGrpSpPr>
            <a:grpSpLocks/>
          </p:cNvGrpSpPr>
          <p:nvPr/>
        </p:nvGrpSpPr>
        <p:grpSpPr bwMode="auto">
          <a:xfrm>
            <a:off x="2590800" y="2667000"/>
            <a:ext cx="457200" cy="457200"/>
            <a:chOff x="1344" y="1248"/>
            <a:chExt cx="288" cy="288"/>
          </a:xfrm>
        </p:grpSpPr>
        <p:sp>
          <p:nvSpPr>
            <p:cNvPr id="178189" name="Oval 13"/>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90" name="Text Box 14"/>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C</a:t>
              </a:r>
              <a:endParaRPr lang="en-GB" altLang="x-none"/>
            </a:p>
          </p:txBody>
        </p:sp>
      </p:grpSp>
      <p:grpSp>
        <p:nvGrpSpPr>
          <p:cNvPr id="178191" name="Group 15"/>
          <p:cNvGrpSpPr>
            <a:grpSpLocks/>
          </p:cNvGrpSpPr>
          <p:nvPr/>
        </p:nvGrpSpPr>
        <p:grpSpPr bwMode="auto">
          <a:xfrm>
            <a:off x="3733800" y="3124200"/>
            <a:ext cx="457200" cy="457200"/>
            <a:chOff x="1344" y="1248"/>
            <a:chExt cx="288" cy="288"/>
          </a:xfrm>
        </p:grpSpPr>
        <p:sp>
          <p:nvSpPr>
            <p:cNvPr id="178192" name="Oval 16"/>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93" name="Text Box 17"/>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E</a:t>
              </a:r>
              <a:endParaRPr lang="en-GB" altLang="x-none"/>
            </a:p>
          </p:txBody>
        </p:sp>
      </p:grpSp>
      <p:grpSp>
        <p:nvGrpSpPr>
          <p:cNvPr id="178194" name="Group 18"/>
          <p:cNvGrpSpPr>
            <a:grpSpLocks/>
          </p:cNvGrpSpPr>
          <p:nvPr/>
        </p:nvGrpSpPr>
        <p:grpSpPr bwMode="auto">
          <a:xfrm>
            <a:off x="4419600" y="4038600"/>
            <a:ext cx="457200" cy="457200"/>
            <a:chOff x="1344" y="1248"/>
            <a:chExt cx="288" cy="288"/>
          </a:xfrm>
        </p:grpSpPr>
        <p:sp>
          <p:nvSpPr>
            <p:cNvPr id="178195" name="Oval 1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96" name="Text Box 2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F</a:t>
              </a:r>
              <a:endParaRPr lang="en-GB" altLang="x-none"/>
            </a:p>
          </p:txBody>
        </p:sp>
      </p:grpSp>
      <p:grpSp>
        <p:nvGrpSpPr>
          <p:cNvPr id="178197" name="Group 21"/>
          <p:cNvGrpSpPr>
            <a:grpSpLocks/>
          </p:cNvGrpSpPr>
          <p:nvPr/>
        </p:nvGrpSpPr>
        <p:grpSpPr bwMode="auto">
          <a:xfrm>
            <a:off x="3429000" y="5715000"/>
            <a:ext cx="457200" cy="457200"/>
            <a:chOff x="1344" y="1248"/>
            <a:chExt cx="288" cy="288"/>
          </a:xfrm>
        </p:grpSpPr>
        <p:sp>
          <p:nvSpPr>
            <p:cNvPr id="178198" name="Oval 22"/>
            <p:cNvSpPr>
              <a:spLocks noChangeArrowheads="1"/>
            </p:cNvSpPr>
            <p:nvPr/>
          </p:nvSpPr>
          <p:spPr bwMode="auto">
            <a:xfrm>
              <a:off x="1344" y="1248"/>
              <a:ext cx="288" cy="288"/>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199" name="Text Box 23"/>
            <p:cNvSpPr txBox="1">
              <a:spLocks noChangeArrowheads="1"/>
            </p:cNvSpPr>
            <p:nvPr/>
          </p:nvSpPr>
          <p:spPr bwMode="auto">
            <a:xfrm>
              <a:off x="1392" y="1296"/>
              <a:ext cx="192" cy="23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I</a:t>
              </a:r>
              <a:endParaRPr lang="en-GB" altLang="x-none"/>
            </a:p>
          </p:txBody>
        </p:sp>
      </p:grpSp>
      <p:sp>
        <p:nvSpPr>
          <p:cNvPr id="178200" name="Line 24"/>
          <p:cNvSpPr>
            <a:spLocks noChangeShapeType="1"/>
          </p:cNvSpPr>
          <p:nvPr/>
        </p:nvSpPr>
        <p:spPr bwMode="auto">
          <a:xfrm>
            <a:off x="3962400" y="35814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01" name="Line 25"/>
          <p:cNvSpPr>
            <a:spLocks noChangeShapeType="1"/>
          </p:cNvSpPr>
          <p:nvPr/>
        </p:nvSpPr>
        <p:spPr bwMode="auto">
          <a:xfrm flipH="1">
            <a:off x="3657600" y="4495800"/>
            <a:ext cx="990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02" name="Text Box 26"/>
          <p:cNvSpPr txBox="1">
            <a:spLocks noChangeArrowheads="1"/>
          </p:cNvSpPr>
          <p:nvPr/>
        </p:nvSpPr>
        <p:spPr bwMode="auto">
          <a:xfrm>
            <a:off x="41910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99</a:t>
            </a:r>
            <a:endParaRPr lang="en-GB" altLang="x-none" b="1">
              <a:solidFill>
                <a:schemeClr val="hlink"/>
              </a:solidFill>
            </a:endParaRPr>
          </a:p>
        </p:txBody>
      </p:sp>
      <p:sp>
        <p:nvSpPr>
          <p:cNvPr id="178203" name="Text Box 27"/>
          <p:cNvSpPr txBox="1">
            <a:spLocks noChangeArrowheads="1"/>
          </p:cNvSpPr>
          <p:nvPr/>
        </p:nvSpPr>
        <p:spPr bwMode="auto">
          <a:xfrm>
            <a:off x="4191000" y="51054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211</a:t>
            </a:r>
            <a:endParaRPr lang="en-GB" altLang="x-none" b="1">
              <a:solidFill>
                <a:schemeClr val="hlink"/>
              </a:solidFill>
            </a:endParaRPr>
          </a:p>
        </p:txBody>
      </p:sp>
      <p:grpSp>
        <p:nvGrpSpPr>
          <p:cNvPr id="178204" name="Group 28"/>
          <p:cNvGrpSpPr>
            <a:grpSpLocks/>
          </p:cNvGrpSpPr>
          <p:nvPr/>
        </p:nvGrpSpPr>
        <p:grpSpPr bwMode="auto">
          <a:xfrm>
            <a:off x="2895600" y="4038600"/>
            <a:ext cx="457200" cy="457200"/>
            <a:chOff x="1344" y="1248"/>
            <a:chExt cx="288" cy="288"/>
          </a:xfrm>
        </p:grpSpPr>
        <p:sp>
          <p:nvSpPr>
            <p:cNvPr id="178205" name="Oval 29"/>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206" name="Text Box 30"/>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a:t>
              </a:r>
              <a:endParaRPr lang="en-GB" altLang="x-none"/>
            </a:p>
          </p:txBody>
        </p:sp>
      </p:grpSp>
      <p:grpSp>
        <p:nvGrpSpPr>
          <p:cNvPr id="178207" name="Group 31"/>
          <p:cNvGrpSpPr>
            <a:grpSpLocks/>
          </p:cNvGrpSpPr>
          <p:nvPr/>
        </p:nvGrpSpPr>
        <p:grpSpPr bwMode="auto">
          <a:xfrm>
            <a:off x="2667000" y="4953000"/>
            <a:ext cx="457200" cy="457200"/>
            <a:chOff x="1344" y="1248"/>
            <a:chExt cx="288" cy="288"/>
          </a:xfrm>
        </p:grpSpPr>
        <p:sp>
          <p:nvSpPr>
            <p:cNvPr id="178208" name="Oval 32"/>
            <p:cNvSpPr>
              <a:spLocks noChangeArrowheads="1"/>
            </p:cNvSpPr>
            <p:nvPr/>
          </p:nvSpPr>
          <p:spPr bwMode="auto">
            <a:xfrm>
              <a:off x="1344" y="1248"/>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209" name="Text Box 33"/>
            <p:cNvSpPr txBox="1">
              <a:spLocks noChangeArrowheads="1"/>
            </p:cNvSpPr>
            <p:nvPr/>
          </p:nvSpPr>
          <p:spPr bwMode="auto">
            <a:xfrm>
              <a:off x="1392" y="129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H</a:t>
              </a:r>
              <a:endParaRPr lang="en-GB" altLang="x-none"/>
            </a:p>
          </p:txBody>
        </p:sp>
      </p:grpSp>
      <p:sp>
        <p:nvSpPr>
          <p:cNvPr id="178210" name="Line 34"/>
          <p:cNvSpPr>
            <a:spLocks noChangeShapeType="1"/>
          </p:cNvSpPr>
          <p:nvPr/>
        </p:nvSpPr>
        <p:spPr bwMode="auto">
          <a:xfrm flipH="1">
            <a:off x="3048000" y="35814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1" name="Line 35"/>
          <p:cNvSpPr>
            <a:spLocks noChangeShapeType="1"/>
          </p:cNvSpPr>
          <p:nvPr/>
        </p:nvSpPr>
        <p:spPr bwMode="auto">
          <a:xfrm flipH="1">
            <a:off x="2895600" y="4495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2" name="Line 36"/>
          <p:cNvSpPr>
            <a:spLocks noChangeShapeType="1"/>
          </p:cNvSpPr>
          <p:nvPr/>
        </p:nvSpPr>
        <p:spPr bwMode="auto">
          <a:xfrm>
            <a:off x="2895600" y="54102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3" name="Text Box 37"/>
          <p:cNvSpPr txBox="1">
            <a:spLocks noChangeArrowheads="1"/>
          </p:cNvSpPr>
          <p:nvPr/>
        </p:nvSpPr>
        <p:spPr bwMode="auto">
          <a:xfrm>
            <a:off x="3124200" y="35052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80</a:t>
            </a:r>
            <a:endParaRPr lang="en-GB" altLang="x-none" b="1">
              <a:solidFill>
                <a:schemeClr val="hlink"/>
              </a:solidFill>
            </a:endParaRPr>
          </a:p>
        </p:txBody>
      </p:sp>
      <p:sp>
        <p:nvSpPr>
          <p:cNvPr id="178214" name="Line 38"/>
          <p:cNvSpPr>
            <a:spLocks noChangeShapeType="1"/>
          </p:cNvSpPr>
          <p:nvPr/>
        </p:nvSpPr>
        <p:spPr bwMode="auto">
          <a:xfrm>
            <a:off x="3886200" y="2438400"/>
            <a:ext cx="10668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5" name="Line 39"/>
          <p:cNvSpPr>
            <a:spLocks noChangeShapeType="1"/>
          </p:cNvSpPr>
          <p:nvPr/>
        </p:nvSpPr>
        <p:spPr bwMode="auto">
          <a:xfrm>
            <a:off x="3886200" y="2438400"/>
            <a:ext cx="76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6" name="Line 40"/>
          <p:cNvSpPr>
            <a:spLocks noChangeShapeType="1"/>
          </p:cNvSpPr>
          <p:nvPr/>
        </p:nvSpPr>
        <p:spPr bwMode="auto">
          <a:xfrm flipH="1">
            <a:off x="2819400" y="2438400"/>
            <a:ext cx="1066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7" name="Line 41"/>
          <p:cNvSpPr>
            <a:spLocks noChangeShapeType="1"/>
          </p:cNvSpPr>
          <p:nvPr/>
        </p:nvSpPr>
        <p:spPr bwMode="auto">
          <a:xfrm flipH="1">
            <a:off x="2286000" y="31242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218" name="Text Box 42"/>
          <p:cNvSpPr txBox="1">
            <a:spLocks noChangeArrowheads="1"/>
          </p:cNvSpPr>
          <p:nvPr/>
        </p:nvSpPr>
        <p:spPr bwMode="auto">
          <a:xfrm>
            <a:off x="4114800" y="1828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Start</a:t>
            </a:r>
            <a:endParaRPr lang="en-GB" altLang="x-none"/>
          </a:p>
        </p:txBody>
      </p:sp>
      <p:sp>
        <p:nvSpPr>
          <p:cNvPr id="178219" name="Text Box 43"/>
          <p:cNvSpPr txBox="1">
            <a:spLocks noChangeArrowheads="1"/>
          </p:cNvSpPr>
          <p:nvPr/>
        </p:nvSpPr>
        <p:spPr bwMode="auto">
          <a:xfrm>
            <a:off x="3962400" y="60198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a:t>Goal</a:t>
            </a:r>
            <a:endParaRPr lang="en-GB" altLang="x-none"/>
          </a:p>
        </p:txBody>
      </p:sp>
      <p:sp>
        <p:nvSpPr>
          <p:cNvPr id="178220" name="Text Box 44"/>
          <p:cNvSpPr txBox="1">
            <a:spLocks noChangeArrowheads="1"/>
          </p:cNvSpPr>
          <p:nvPr/>
        </p:nvSpPr>
        <p:spPr bwMode="auto">
          <a:xfrm>
            <a:off x="2514600" y="45720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97</a:t>
            </a:r>
            <a:endParaRPr lang="en-GB" altLang="x-none" b="1">
              <a:solidFill>
                <a:schemeClr val="hlink"/>
              </a:solidFill>
            </a:endParaRPr>
          </a:p>
        </p:txBody>
      </p:sp>
      <p:sp>
        <p:nvSpPr>
          <p:cNvPr id="178221" name="Text Box 45"/>
          <p:cNvSpPr txBox="1">
            <a:spLocks noChangeArrowheads="1"/>
          </p:cNvSpPr>
          <p:nvPr/>
        </p:nvSpPr>
        <p:spPr bwMode="auto">
          <a:xfrm>
            <a:off x="2819400" y="54864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101</a:t>
            </a:r>
            <a:endParaRPr lang="en-GB" altLang="x-none" b="1">
              <a:solidFill>
                <a:schemeClr val="hlink"/>
              </a:solidFill>
            </a:endParaRPr>
          </a:p>
        </p:txBody>
      </p:sp>
      <p:sp>
        <p:nvSpPr>
          <p:cNvPr id="178222" name="Text Box 46"/>
          <p:cNvSpPr txBox="1">
            <a:spLocks noChangeArrowheads="1"/>
          </p:cNvSpPr>
          <p:nvPr/>
        </p:nvSpPr>
        <p:spPr bwMode="auto">
          <a:xfrm>
            <a:off x="4343400" y="2133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75</a:t>
            </a:r>
            <a:endParaRPr lang="en-GB" altLang="x-none" b="1">
              <a:solidFill>
                <a:schemeClr val="hlink"/>
              </a:solidFill>
            </a:endParaRPr>
          </a:p>
        </p:txBody>
      </p:sp>
      <p:sp>
        <p:nvSpPr>
          <p:cNvPr id="178223" name="Text Box 47"/>
          <p:cNvSpPr txBox="1">
            <a:spLocks noChangeArrowheads="1"/>
          </p:cNvSpPr>
          <p:nvPr/>
        </p:nvSpPr>
        <p:spPr bwMode="auto">
          <a:xfrm>
            <a:off x="2895600" y="22098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118</a:t>
            </a:r>
            <a:endParaRPr lang="en-GB" altLang="x-none" b="1">
              <a:solidFill>
                <a:schemeClr val="hlink"/>
              </a:solidFill>
            </a:endParaRPr>
          </a:p>
        </p:txBody>
      </p:sp>
      <p:sp>
        <p:nvSpPr>
          <p:cNvPr id="178224" name="Text Box 48"/>
          <p:cNvSpPr txBox="1">
            <a:spLocks noChangeArrowheads="1"/>
          </p:cNvSpPr>
          <p:nvPr/>
        </p:nvSpPr>
        <p:spPr bwMode="auto">
          <a:xfrm>
            <a:off x="1905000" y="304800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111</a:t>
            </a:r>
            <a:endParaRPr lang="en-GB" altLang="x-none" b="1">
              <a:solidFill>
                <a:schemeClr val="hlink"/>
              </a:solidFill>
            </a:endParaRPr>
          </a:p>
        </p:txBody>
      </p:sp>
      <p:sp>
        <p:nvSpPr>
          <p:cNvPr id="178226" name="Text Box 50"/>
          <p:cNvSpPr txBox="1">
            <a:spLocks noChangeArrowheads="1"/>
          </p:cNvSpPr>
          <p:nvPr/>
        </p:nvSpPr>
        <p:spPr bwMode="auto">
          <a:xfrm>
            <a:off x="3886200" y="2681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x-none" b="1">
                <a:solidFill>
                  <a:schemeClr val="hlink"/>
                </a:solidFill>
              </a:rPr>
              <a:t>140</a:t>
            </a:r>
            <a:endParaRPr lang="en-GB" altLang="x-none" b="1">
              <a:solidFill>
                <a:schemeClr val="hlink"/>
              </a:solidFill>
            </a:endParaRPr>
          </a:p>
        </p:txBody>
      </p:sp>
    </p:spTree>
    <p:extLst>
      <p:ext uri="{BB962C8B-B14F-4D97-AF65-F5344CB8AC3E}">
        <p14:creationId xmlns:p14="http://schemas.microsoft.com/office/powerpoint/2010/main" val="2708718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812" y="436538"/>
            <a:ext cx="4304714" cy="587516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416096427"/>
              </p:ext>
            </p:extLst>
          </p:nvPr>
        </p:nvGraphicFramePr>
        <p:xfrm>
          <a:off x="4690793" y="1149080"/>
          <a:ext cx="7501207" cy="2225040"/>
        </p:xfrm>
        <a:graphic>
          <a:graphicData uri="http://schemas.openxmlformats.org/drawingml/2006/table">
            <a:tbl>
              <a:tblPr firstRow="1" bandRow="1">
                <a:tableStyleId>{5C22544A-7EE6-4342-B048-85BDC9FD1C3A}</a:tableStyleId>
              </a:tblPr>
              <a:tblGrid>
                <a:gridCol w="435648">
                  <a:extLst>
                    <a:ext uri="{9D8B030D-6E8A-4147-A177-3AD203B41FA5}">
                      <a16:colId xmlns:a16="http://schemas.microsoft.com/office/drawing/2014/main" val="20000"/>
                    </a:ext>
                  </a:extLst>
                </a:gridCol>
                <a:gridCol w="4432634">
                  <a:extLst>
                    <a:ext uri="{9D8B030D-6E8A-4147-A177-3AD203B41FA5}">
                      <a16:colId xmlns:a16="http://schemas.microsoft.com/office/drawing/2014/main" val="20001"/>
                    </a:ext>
                  </a:extLst>
                </a:gridCol>
                <a:gridCol w="943903">
                  <a:extLst>
                    <a:ext uri="{9D8B030D-6E8A-4147-A177-3AD203B41FA5}">
                      <a16:colId xmlns:a16="http://schemas.microsoft.com/office/drawing/2014/main" val="20002"/>
                    </a:ext>
                  </a:extLst>
                </a:gridCol>
                <a:gridCol w="1689022">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Frontier (Greedy)</a:t>
                      </a:r>
                    </a:p>
                  </a:txBody>
                  <a:tcPr/>
                </a:tc>
                <a:tc>
                  <a:txBody>
                    <a:bodyPr/>
                    <a:lstStyle/>
                    <a:p>
                      <a:r>
                        <a:rPr lang="en-US" dirty="0"/>
                        <a:t>Expand</a:t>
                      </a:r>
                    </a:p>
                  </a:txBody>
                  <a:tcPr/>
                </a:tc>
                <a:tc>
                  <a:txBody>
                    <a:bodyPr/>
                    <a:lstStyle/>
                    <a:p>
                      <a:r>
                        <a:rPr lang="en-US" dirty="0"/>
                        <a:t>Explored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(A,40)</a:t>
                      </a:r>
                    </a:p>
                  </a:txBody>
                  <a:tcPr/>
                </a:tc>
                <a:tc>
                  <a:txBody>
                    <a:bodyPr/>
                    <a:lstStyle/>
                    <a:p>
                      <a:r>
                        <a:rPr lang="en-US" dirty="0"/>
                        <a:t>A</a:t>
                      </a:r>
                    </a:p>
                  </a:txBody>
                  <a:tcPr/>
                </a:tc>
                <a:tc>
                  <a:txBody>
                    <a:bodyPr/>
                    <a:lstStyle/>
                    <a:p>
                      <a:r>
                        <a:rPr lang="en-US" dirty="0"/>
                        <a:t>Empty</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(A-B,32)(A-C,25)(A-D,35)</a:t>
                      </a:r>
                    </a:p>
                  </a:txBody>
                  <a:tcPr/>
                </a:tc>
                <a:tc>
                  <a:txBody>
                    <a:bodyPr/>
                    <a:lstStyle/>
                    <a:p>
                      <a:r>
                        <a:rPr lang="en-US" dirty="0"/>
                        <a:t>C</a:t>
                      </a:r>
                    </a:p>
                  </a:txBody>
                  <a:tcPr/>
                </a:tc>
                <a:tc>
                  <a:txBody>
                    <a:bodyPr/>
                    <a:lstStyle/>
                    <a:p>
                      <a:r>
                        <a:rPr lang="en-US" dirty="0"/>
                        <a:t>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(A-B,32)(A-D,35) (A-C-E,19)(A-C-F,17)</a:t>
                      </a:r>
                    </a:p>
                  </a:txBody>
                  <a:tcPr/>
                </a:tc>
                <a:tc>
                  <a:txBody>
                    <a:bodyPr/>
                    <a:lstStyle/>
                    <a:p>
                      <a:r>
                        <a:rPr lang="en-US" dirty="0"/>
                        <a:t>F</a:t>
                      </a:r>
                    </a:p>
                  </a:txBody>
                  <a:tcPr/>
                </a:tc>
                <a:tc>
                  <a:txBody>
                    <a:bodyPr/>
                    <a:lstStyle/>
                    <a:p>
                      <a:r>
                        <a:rPr lang="en-US" dirty="0"/>
                        <a:t>A,C</a:t>
                      </a:r>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(A-B,32)(A-D,35) (A-C-E,19)(A-C-F-G,0)</a:t>
                      </a:r>
                    </a:p>
                  </a:txBody>
                  <a:tcPr/>
                </a:tc>
                <a:tc>
                  <a:txBody>
                    <a:bodyPr/>
                    <a:lstStyle/>
                    <a:p>
                      <a:r>
                        <a:rPr lang="en-US" dirty="0"/>
                        <a:t>G</a:t>
                      </a:r>
                    </a:p>
                  </a:txBody>
                  <a:tcPr/>
                </a:tc>
                <a:tc>
                  <a:txBody>
                    <a:bodyPr/>
                    <a:lstStyle/>
                    <a:p>
                      <a:r>
                        <a:rPr lang="en-US" dirty="0"/>
                        <a:t>A,C,F</a:t>
                      </a:r>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dirty="0"/>
                        <a:t>(A-C-F-G,0) Goal</a:t>
                      </a:r>
                      <a:r>
                        <a:rPr lang="en-US" baseline="0" dirty="0"/>
                        <a:t> Found</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98973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812" y="436538"/>
            <a:ext cx="4304714" cy="587516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98478121"/>
              </p:ext>
            </p:extLst>
          </p:nvPr>
        </p:nvGraphicFramePr>
        <p:xfrm>
          <a:off x="4690793" y="42643"/>
          <a:ext cx="7501207" cy="2225040"/>
        </p:xfrm>
        <a:graphic>
          <a:graphicData uri="http://schemas.openxmlformats.org/drawingml/2006/table">
            <a:tbl>
              <a:tblPr firstRow="1" bandRow="1">
                <a:tableStyleId>{5C22544A-7EE6-4342-B048-85BDC9FD1C3A}</a:tableStyleId>
              </a:tblPr>
              <a:tblGrid>
                <a:gridCol w="435648">
                  <a:extLst>
                    <a:ext uri="{9D8B030D-6E8A-4147-A177-3AD203B41FA5}">
                      <a16:colId xmlns:a16="http://schemas.microsoft.com/office/drawing/2014/main" val="20000"/>
                    </a:ext>
                  </a:extLst>
                </a:gridCol>
                <a:gridCol w="4432634">
                  <a:extLst>
                    <a:ext uri="{9D8B030D-6E8A-4147-A177-3AD203B41FA5}">
                      <a16:colId xmlns:a16="http://schemas.microsoft.com/office/drawing/2014/main" val="20001"/>
                    </a:ext>
                  </a:extLst>
                </a:gridCol>
                <a:gridCol w="943903">
                  <a:extLst>
                    <a:ext uri="{9D8B030D-6E8A-4147-A177-3AD203B41FA5}">
                      <a16:colId xmlns:a16="http://schemas.microsoft.com/office/drawing/2014/main" val="20002"/>
                    </a:ext>
                  </a:extLst>
                </a:gridCol>
                <a:gridCol w="1689022">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Frontier (Greedy)</a:t>
                      </a:r>
                    </a:p>
                  </a:txBody>
                  <a:tcPr/>
                </a:tc>
                <a:tc>
                  <a:txBody>
                    <a:bodyPr/>
                    <a:lstStyle/>
                    <a:p>
                      <a:r>
                        <a:rPr lang="en-US" dirty="0"/>
                        <a:t>Expand</a:t>
                      </a:r>
                    </a:p>
                  </a:txBody>
                  <a:tcPr/>
                </a:tc>
                <a:tc>
                  <a:txBody>
                    <a:bodyPr/>
                    <a:lstStyle/>
                    <a:p>
                      <a:r>
                        <a:rPr lang="en-US" dirty="0"/>
                        <a:t>Explored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(A,40)</a:t>
                      </a:r>
                    </a:p>
                  </a:txBody>
                  <a:tcPr/>
                </a:tc>
                <a:tc>
                  <a:txBody>
                    <a:bodyPr/>
                    <a:lstStyle/>
                    <a:p>
                      <a:r>
                        <a:rPr lang="en-US" dirty="0"/>
                        <a:t>A</a:t>
                      </a:r>
                    </a:p>
                  </a:txBody>
                  <a:tcPr/>
                </a:tc>
                <a:tc>
                  <a:txBody>
                    <a:bodyPr/>
                    <a:lstStyle/>
                    <a:p>
                      <a:r>
                        <a:rPr lang="en-US" dirty="0"/>
                        <a:t>Empty</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(A-C,25) (A-B,32)(A-D,35)</a:t>
                      </a:r>
                    </a:p>
                  </a:txBody>
                  <a:tcPr/>
                </a:tc>
                <a:tc>
                  <a:txBody>
                    <a:bodyPr/>
                    <a:lstStyle/>
                    <a:p>
                      <a:r>
                        <a:rPr lang="en-US" dirty="0"/>
                        <a:t>C</a:t>
                      </a:r>
                    </a:p>
                  </a:txBody>
                  <a:tcPr/>
                </a:tc>
                <a:tc>
                  <a:txBody>
                    <a:bodyPr/>
                    <a:lstStyle/>
                    <a:p>
                      <a:r>
                        <a:rPr lang="en-US" dirty="0"/>
                        <a:t>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(A-B,32)(A-D,35)(A-C-F,17)(A-C-E,19)</a:t>
                      </a:r>
                    </a:p>
                  </a:txBody>
                  <a:tcPr/>
                </a:tc>
                <a:tc>
                  <a:txBody>
                    <a:bodyPr/>
                    <a:lstStyle/>
                    <a:p>
                      <a:r>
                        <a:rPr lang="en-US" dirty="0"/>
                        <a:t>F</a:t>
                      </a:r>
                    </a:p>
                  </a:txBody>
                  <a:tcPr/>
                </a:tc>
                <a:tc>
                  <a:txBody>
                    <a:bodyPr/>
                    <a:lstStyle/>
                    <a:p>
                      <a:r>
                        <a:rPr lang="en-US" dirty="0"/>
                        <a:t>A,C</a:t>
                      </a:r>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(A-B,32)(A-D,35)(A-C-F-G,0)(A-C-E,19)</a:t>
                      </a:r>
                    </a:p>
                  </a:txBody>
                  <a:tcPr/>
                </a:tc>
                <a:tc>
                  <a:txBody>
                    <a:bodyPr/>
                    <a:lstStyle/>
                    <a:p>
                      <a:r>
                        <a:rPr lang="en-US" dirty="0"/>
                        <a:t>G</a:t>
                      </a:r>
                    </a:p>
                  </a:txBody>
                  <a:tcPr/>
                </a:tc>
                <a:tc>
                  <a:txBody>
                    <a:bodyPr/>
                    <a:lstStyle/>
                    <a:p>
                      <a:r>
                        <a:rPr lang="en-US" dirty="0"/>
                        <a:t>A,C,F</a:t>
                      </a:r>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dirty="0"/>
                        <a:t>(A-C-F-G)  Goal Found</a:t>
                      </a:r>
                    </a:p>
                  </a:txBody>
                  <a:tcPr/>
                </a:tc>
                <a:tc>
                  <a:txBody>
                    <a:bodyPr/>
                    <a:lstStyle/>
                    <a:p>
                      <a:endParaRPr lang="en-US" dirty="0"/>
                    </a:p>
                  </a:txBody>
                  <a:tcPr/>
                </a:tc>
                <a:tc>
                  <a:txBody>
                    <a:bodyPr/>
                    <a:lstStyle/>
                    <a:p>
                      <a:r>
                        <a:rPr lang="en-US" dirty="0"/>
                        <a:t>A,C,F,G</a:t>
                      </a:r>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21402992"/>
              </p:ext>
            </p:extLst>
          </p:nvPr>
        </p:nvGraphicFramePr>
        <p:xfrm>
          <a:off x="4690792" y="2390384"/>
          <a:ext cx="7501207" cy="4079240"/>
        </p:xfrm>
        <a:graphic>
          <a:graphicData uri="http://schemas.openxmlformats.org/drawingml/2006/table">
            <a:tbl>
              <a:tblPr firstRow="1" bandRow="1">
                <a:tableStyleId>{5C22544A-7EE6-4342-B048-85BDC9FD1C3A}</a:tableStyleId>
              </a:tblPr>
              <a:tblGrid>
                <a:gridCol w="435648">
                  <a:extLst>
                    <a:ext uri="{9D8B030D-6E8A-4147-A177-3AD203B41FA5}">
                      <a16:colId xmlns:a16="http://schemas.microsoft.com/office/drawing/2014/main" val="20000"/>
                    </a:ext>
                  </a:extLst>
                </a:gridCol>
                <a:gridCol w="4432634">
                  <a:extLst>
                    <a:ext uri="{9D8B030D-6E8A-4147-A177-3AD203B41FA5}">
                      <a16:colId xmlns:a16="http://schemas.microsoft.com/office/drawing/2014/main" val="20001"/>
                    </a:ext>
                  </a:extLst>
                </a:gridCol>
                <a:gridCol w="943903">
                  <a:extLst>
                    <a:ext uri="{9D8B030D-6E8A-4147-A177-3AD203B41FA5}">
                      <a16:colId xmlns:a16="http://schemas.microsoft.com/office/drawing/2014/main" val="20002"/>
                    </a:ext>
                  </a:extLst>
                </a:gridCol>
                <a:gridCol w="1689022">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Frontier (UCS)</a:t>
                      </a:r>
                    </a:p>
                  </a:txBody>
                  <a:tcPr/>
                </a:tc>
                <a:tc>
                  <a:txBody>
                    <a:bodyPr/>
                    <a:lstStyle/>
                    <a:p>
                      <a:r>
                        <a:rPr lang="en-US" dirty="0"/>
                        <a:t>Expand</a:t>
                      </a:r>
                    </a:p>
                  </a:txBody>
                  <a:tcPr/>
                </a:tc>
                <a:tc>
                  <a:txBody>
                    <a:bodyPr/>
                    <a:lstStyle/>
                    <a:p>
                      <a:r>
                        <a:rPr lang="en-US" dirty="0"/>
                        <a:t>Explored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(A,0)</a:t>
                      </a:r>
                    </a:p>
                  </a:txBody>
                  <a:tcPr/>
                </a:tc>
                <a:tc>
                  <a:txBody>
                    <a:bodyPr/>
                    <a:lstStyle/>
                    <a:p>
                      <a:r>
                        <a:rPr lang="en-US" dirty="0"/>
                        <a:t>A</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(A-B,11)(A-C,14)(A-D,7)</a:t>
                      </a:r>
                    </a:p>
                  </a:txBody>
                  <a:tcPr/>
                </a:tc>
                <a:tc>
                  <a:txBody>
                    <a:bodyPr/>
                    <a:lstStyle/>
                    <a:p>
                      <a:r>
                        <a:rPr lang="en-US" dirty="0"/>
                        <a:t>D</a:t>
                      </a:r>
                    </a:p>
                  </a:txBody>
                  <a:tcPr/>
                </a:tc>
                <a:tc>
                  <a:txBody>
                    <a:bodyPr/>
                    <a:lstStyle/>
                    <a:p>
                      <a:r>
                        <a:rPr lang="en-US" dirty="0"/>
                        <a:t>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(A-B,11)(A-C,14)(A-D-F,32)</a:t>
                      </a:r>
                    </a:p>
                  </a:txBody>
                  <a:tcPr/>
                </a:tc>
                <a:tc>
                  <a:txBody>
                    <a:bodyPr/>
                    <a:lstStyle/>
                    <a:p>
                      <a:r>
                        <a:rPr lang="en-US" dirty="0"/>
                        <a:t>B</a:t>
                      </a:r>
                    </a:p>
                  </a:txBody>
                  <a:tcPr/>
                </a:tc>
                <a:tc>
                  <a:txBody>
                    <a:bodyPr/>
                    <a:lstStyle/>
                    <a:p>
                      <a:r>
                        <a:rPr lang="en-US" dirty="0"/>
                        <a:t>A,D</a:t>
                      </a:r>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dirty="0"/>
                        <a:t>(A-B-E,26)(A-C,14)(A-D-F,32)</a:t>
                      </a:r>
                    </a:p>
                  </a:txBody>
                  <a:tcPr/>
                </a:tc>
                <a:tc>
                  <a:txBody>
                    <a:bodyPr/>
                    <a:lstStyle/>
                    <a:p>
                      <a:r>
                        <a:rPr lang="en-US" dirty="0"/>
                        <a:t>C</a:t>
                      </a:r>
                    </a:p>
                  </a:txBody>
                  <a:tcPr/>
                </a:tc>
                <a:tc>
                  <a:txBody>
                    <a:bodyPr/>
                    <a:lstStyle/>
                    <a:p>
                      <a:r>
                        <a:rPr lang="en-US" dirty="0"/>
                        <a:t>A,D,B</a:t>
                      </a:r>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(A-B-E,26)(A-C-F,24)(A-C-E,22)(A-D-F,32)</a:t>
                      </a:r>
                    </a:p>
                  </a:txBody>
                  <a:tcPr/>
                </a:tc>
                <a:tc>
                  <a:txBody>
                    <a:bodyPr/>
                    <a:lstStyle/>
                    <a:p>
                      <a:r>
                        <a:rPr lang="en-US" dirty="0"/>
                        <a:t>E</a:t>
                      </a:r>
                    </a:p>
                  </a:txBody>
                  <a:tcPr/>
                </a:tc>
                <a:tc>
                  <a:txBody>
                    <a:bodyPr/>
                    <a:lstStyle/>
                    <a:p>
                      <a:r>
                        <a:rPr lang="en-US" dirty="0"/>
                        <a:t>A,D,B,C</a:t>
                      </a:r>
                    </a:p>
                  </a:txBody>
                  <a:tcPr/>
                </a:tc>
                <a:extLst>
                  <a:ext uri="{0D108BD9-81ED-4DB2-BD59-A6C34878D82A}">
                    <a16:rowId xmlns:a16="http://schemas.microsoft.com/office/drawing/2014/main" val="10005"/>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(A-B-E,26)(A-C-F,24)(A-C-E-H,31)(A-D-F,32)</a:t>
                      </a:r>
                    </a:p>
                  </a:txBody>
                  <a:tcPr/>
                </a:tc>
                <a:tc>
                  <a:txBody>
                    <a:bodyPr/>
                    <a:lstStyle/>
                    <a:p>
                      <a:r>
                        <a:rPr lang="en-US" dirty="0"/>
                        <a:t>F</a:t>
                      </a:r>
                    </a:p>
                  </a:txBody>
                  <a:tcPr/>
                </a:tc>
                <a:tc>
                  <a:txBody>
                    <a:bodyPr/>
                    <a:lstStyle/>
                    <a:p>
                      <a:r>
                        <a:rPr lang="en-US" dirty="0"/>
                        <a:t>A,D,B,C,E</a:t>
                      </a:r>
                    </a:p>
                  </a:txBody>
                  <a:tcPr/>
                </a:tc>
                <a:extLst>
                  <a:ext uri="{0D108BD9-81ED-4DB2-BD59-A6C34878D82A}">
                    <a16:rowId xmlns:a16="http://schemas.microsoft.com/office/drawing/2014/main" val="10006"/>
                  </a:ext>
                </a:extLst>
              </a:tr>
              <a:tr h="3708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(A-B-E,26)(A-C-F-G,44)(A-C-E-H,31)(A-D-F,32)</a:t>
                      </a:r>
                    </a:p>
                  </a:txBody>
                  <a:tcPr/>
                </a:tc>
                <a:tc>
                  <a:txBody>
                    <a:bodyPr/>
                    <a:lstStyle/>
                    <a:p>
                      <a:r>
                        <a:rPr lang="en-US"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A,D,B,C,E,F</a:t>
                      </a:r>
                    </a:p>
                  </a:txBody>
                  <a:tcPr/>
                </a:tc>
                <a:extLst>
                  <a:ext uri="{0D108BD9-81ED-4DB2-BD59-A6C34878D82A}">
                    <a16:rowId xmlns:a16="http://schemas.microsoft.com/office/drawing/2014/main" val="10007"/>
                  </a:ext>
                </a:extLst>
              </a:tr>
              <a:tr h="370840">
                <a:tc>
                  <a:txBody>
                    <a:bodyPr/>
                    <a:lstStyle/>
                    <a:p>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(A-B-E,26)</a:t>
                      </a:r>
                      <a:r>
                        <a:rPr lang="en-US" dirty="0"/>
                        <a:t>(A-C-F-G,44)(A-C-E-H,31)(A-D-F,32)</a:t>
                      </a:r>
                    </a:p>
                  </a:txBody>
                  <a:tcPr/>
                </a:tc>
                <a:tc>
                  <a:txBody>
                    <a:bodyPr/>
                    <a:lstStyle/>
                    <a:p>
                      <a:r>
                        <a:rPr lang="en-US"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8"/>
                  </a:ext>
                </a:extLst>
              </a:tr>
              <a:tr h="370840">
                <a:tc>
                  <a:txBody>
                    <a:bodyPr/>
                    <a:lstStyle/>
                    <a:p>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(A-B-E,26)</a:t>
                      </a:r>
                      <a:r>
                        <a:rPr lang="en-US" dirty="0"/>
                        <a:t>(A-C-F-G,44)(A-C-E-H,31)</a:t>
                      </a:r>
                      <a:r>
                        <a:rPr lang="en-US" strike="sngStrike" dirty="0"/>
                        <a:t>(A-D-F,32)</a:t>
                      </a:r>
                    </a:p>
                  </a:txBody>
                  <a:tcPr/>
                </a:tc>
                <a:tc>
                  <a:txBody>
                    <a:bodyPr/>
                    <a:lstStyle/>
                    <a:p>
                      <a:r>
                        <a:rPr lang="en-US"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9"/>
                  </a:ext>
                </a:extLst>
              </a:tr>
              <a:tr h="370840">
                <a:tc>
                  <a:txBody>
                    <a:bodyPr/>
                    <a:lstStyle/>
                    <a:p>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A-C-E-H-G,41 </a:t>
                      </a:r>
                      <a:r>
                        <a:rPr lang="en-US"/>
                        <a:t>Goal</a:t>
                      </a:r>
                      <a:r>
                        <a:rPr lang="en-US" baseline="0"/>
                        <a:t> Found</a:t>
                      </a:r>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32289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a:t>
            </a:r>
          </a:p>
        </p:txBody>
      </p:sp>
      <p:sp>
        <p:nvSpPr>
          <p:cNvPr id="3" name="Content Placeholder 2"/>
          <p:cNvSpPr>
            <a:spLocks noGrp="1"/>
          </p:cNvSpPr>
          <p:nvPr>
            <p:ph idx="1"/>
          </p:nvPr>
        </p:nvSpPr>
        <p:spPr/>
        <p:txBody>
          <a:bodyPr>
            <a:normAutofit/>
          </a:bodyPr>
          <a:lstStyle/>
          <a:p>
            <a:r>
              <a:rPr lang="en-US" dirty="0"/>
              <a:t>Problem:</a:t>
            </a:r>
          </a:p>
          <a:p>
            <a:pPr lvl="1"/>
            <a:r>
              <a:rPr lang="en-US" dirty="0"/>
              <a:t>A heuristic is only an informed guess of the next step to be taken in solving a problem. </a:t>
            </a:r>
          </a:p>
          <a:p>
            <a:pPr lvl="1"/>
            <a:r>
              <a:rPr lang="en-US" dirty="0"/>
              <a:t>It is often based on experience or intuition. </a:t>
            </a:r>
          </a:p>
          <a:p>
            <a:pPr lvl="1"/>
            <a:r>
              <a:rPr lang="en-US" dirty="0"/>
              <a:t>Heuristics use limited information, such as knowledge of the present situation or descriptions of states currently on the open list.</a:t>
            </a:r>
          </a:p>
          <a:p>
            <a:pPr lvl="1"/>
            <a:r>
              <a:rPr lang="en-US" dirty="0"/>
              <a:t>They are not always able to predict the exact behavior of the state space farther along in the search.</a:t>
            </a:r>
          </a:p>
          <a:p>
            <a:pPr lvl="1"/>
            <a:r>
              <a:rPr lang="en-US" dirty="0"/>
              <a:t>A heuristic can lead a search algorithm to a suboptimal solution or fail to find any solution at all. This is an </a:t>
            </a:r>
            <a:r>
              <a:rPr lang="en-US" b="1" dirty="0"/>
              <a:t>inherent limitation </a:t>
            </a:r>
            <a:r>
              <a:rPr lang="en-US" dirty="0"/>
              <a:t>of heuristic search.</a:t>
            </a:r>
          </a:p>
          <a:p>
            <a:endParaRPr lang="en-US" dirty="0"/>
          </a:p>
        </p:txBody>
      </p:sp>
    </p:spTree>
    <p:extLst>
      <p:ext uri="{BB962C8B-B14F-4D97-AF65-F5344CB8AC3E}">
        <p14:creationId xmlns:p14="http://schemas.microsoft.com/office/powerpoint/2010/main" val="318388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5400"/>
            <a:ext cx="12192000" cy="1143000"/>
          </a:xfrm>
        </p:spPr>
        <p:txBody>
          <a:bodyPr/>
          <a:lstStyle/>
          <a:p>
            <a:r>
              <a:rPr lang="en-US" dirty="0"/>
              <a:t>Video of Demo Contours UCS </a:t>
            </a:r>
            <a:r>
              <a:rPr lang="en-US" dirty="0" err="1"/>
              <a:t>Pacman</a:t>
            </a:r>
            <a:r>
              <a:rPr lang="en-US" dirty="0"/>
              <a:t> Small Maze</a:t>
            </a:r>
          </a:p>
        </p:txBody>
      </p:sp>
      <p:pic>
        <p:nvPicPr>
          <p:cNvPr id="2"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3645570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t>Today</a:t>
            </a:r>
          </a:p>
        </p:txBody>
      </p:sp>
      <p:sp>
        <p:nvSpPr>
          <p:cNvPr id="5123" name="Rectangle 3"/>
          <p:cNvSpPr>
            <a:spLocks noGrp="1" noChangeArrowheads="1"/>
          </p:cNvSpPr>
          <p:nvPr>
            <p:ph idx="1"/>
          </p:nvPr>
        </p:nvSpPr>
        <p:spPr/>
        <p:txBody>
          <a:bodyPr/>
          <a:lstStyle/>
          <a:p>
            <a:pPr eaLnBrk="1" hangingPunct="1"/>
            <a:r>
              <a:rPr lang="en-US" dirty="0"/>
              <a:t>Informed Search</a:t>
            </a:r>
          </a:p>
          <a:p>
            <a:pPr lvl="1"/>
            <a:r>
              <a:rPr lang="en-US" dirty="0"/>
              <a:t>Heuristics</a:t>
            </a:r>
          </a:p>
          <a:p>
            <a:pPr lvl="1"/>
            <a:r>
              <a:rPr lang="en-US" dirty="0"/>
              <a:t>Greedy Search</a:t>
            </a:r>
          </a:p>
          <a:p>
            <a:pPr lvl="1"/>
            <a:r>
              <a:rPr lang="en-US" dirty="0"/>
              <a:t>A* Search</a:t>
            </a:r>
            <a:endParaRPr lang="en-US" sz="2400" dirty="0"/>
          </a:p>
        </p:txBody>
      </p:sp>
    </p:spTree>
    <p:extLst>
      <p:ext uri="{BB962C8B-B14F-4D97-AF65-F5344CB8AC3E}">
        <p14:creationId xmlns:p14="http://schemas.microsoft.com/office/powerpoint/2010/main" val="35403470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30276"/>
            <a:ext cx="7772400" cy="568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4"/>
          <p:cNvSpPr txBox="1">
            <a:spLocks noChangeArrowheads="1"/>
          </p:cNvSpPr>
          <p:nvPr/>
        </p:nvSpPr>
        <p:spPr bwMode="auto">
          <a:xfrm>
            <a:off x="2133600" y="228601"/>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31" charset="0"/>
                <a:ea typeface="ＭＳ Ｐゴシック" pitchFamily="31" charset="-128"/>
              </a:defRPr>
            </a:lvl1pPr>
            <a:lvl2pPr marL="37931725" indent="-37474525" eaLnBrk="0" hangingPunct="0">
              <a:defRPr sz="2400">
                <a:solidFill>
                  <a:schemeClr val="tx1"/>
                </a:solidFill>
                <a:latin typeface="Times New Roman" pitchFamily="31" charset="0"/>
                <a:ea typeface="ＭＳ Ｐゴシック" pitchFamily="31" charset="-128"/>
              </a:defRPr>
            </a:lvl2pPr>
            <a:lvl3pPr eaLnBrk="0" hangingPunct="0">
              <a:defRPr sz="2400">
                <a:solidFill>
                  <a:schemeClr val="tx1"/>
                </a:solidFill>
                <a:latin typeface="Times New Roman" pitchFamily="31" charset="0"/>
                <a:ea typeface="ＭＳ Ｐゴシック" pitchFamily="31" charset="-128"/>
              </a:defRPr>
            </a:lvl3pPr>
            <a:lvl4pPr eaLnBrk="0" hangingPunct="0">
              <a:defRPr sz="2400">
                <a:solidFill>
                  <a:schemeClr val="tx1"/>
                </a:solidFill>
                <a:latin typeface="Times New Roman" pitchFamily="31" charset="0"/>
                <a:ea typeface="ＭＳ Ｐゴシック" pitchFamily="31" charset="-128"/>
              </a:defRPr>
            </a:lvl4pPr>
            <a:lvl5pPr eaLnBrk="0" hangingPunct="0">
              <a:defRPr sz="2400">
                <a:solidFill>
                  <a:schemeClr val="tx1"/>
                </a:solidFill>
                <a:latin typeface="Times New Roman" pitchFamily="31" charset="0"/>
                <a:ea typeface="ＭＳ Ｐゴシック" pitchFamily="31" charset="-128"/>
              </a:defRPr>
            </a:lvl5pPr>
            <a:lvl6pPr marL="457200" eaLnBrk="0" fontAlgn="base" hangingPunct="0">
              <a:spcBef>
                <a:spcPct val="0"/>
              </a:spcBef>
              <a:spcAft>
                <a:spcPct val="0"/>
              </a:spcAft>
              <a:defRPr sz="2400">
                <a:solidFill>
                  <a:schemeClr val="tx1"/>
                </a:solidFill>
                <a:latin typeface="Times New Roman" pitchFamily="31" charset="0"/>
                <a:ea typeface="ＭＳ Ｐゴシック" pitchFamily="31" charset="-128"/>
              </a:defRPr>
            </a:lvl6pPr>
            <a:lvl7pPr marL="914400" eaLnBrk="0" fontAlgn="base" hangingPunct="0">
              <a:spcBef>
                <a:spcPct val="0"/>
              </a:spcBef>
              <a:spcAft>
                <a:spcPct val="0"/>
              </a:spcAft>
              <a:defRPr sz="2400">
                <a:solidFill>
                  <a:schemeClr val="tx1"/>
                </a:solidFill>
                <a:latin typeface="Times New Roman" pitchFamily="31" charset="0"/>
                <a:ea typeface="ＭＳ Ｐゴシック" pitchFamily="31" charset="-128"/>
              </a:defRPr>
            </a:lvl7pPr>
            <a:lvl8pPr marL="1371600" eaLnBrk="0" fontAlgn="base" hangingPunct="0">
              <a:spcBef>
                <a:spcPct val="0"/>
              </a:spcBef>
              <a:spcAft>
                <a:spcPct val="0"/>
              </a:spcAft>
              <a:defRPr sz="2400">
                <a:solidFill>
                  <a:schemeClr val="tx1"/>
                </a:solidFill>
                <a:latin typeface="Times New Roman" pitchFamily="31" charset="0"/>
                <a:ea typeface="ＭＳ Ｐゴシック" pitchFamily="31" charset="-128"/>
              </a:defRPr>
            </a:lvl8pPr>
            <a:lvl9pPr marL="1828800" eaLnBrk="0" fontAlgn="base" hangingPunct="0">
              <a:spcBef>
                <a:spcPct val="0"/>
              </a:spcBef>
              <a:spcAft>
                <a:spcPct val="0"/>
              </a:spcAft>
              <a:defRPr sz="2400">
                <a:solidFill>
                  <a:schemeClr val="tx1"/>
                </a:solidFill>
                <a:latin typeface="Times New Roman" pitchFamily="31" charset="0"/>
                <a:ea typeface="ＭＳ Ｐゴシック" pitchFamily="31" charset="-128"/>
              </a:defRPr>
            </a:lvl9pPr>
          </a:lstStyle>
          <a:p>
            <a:pPr algn="ctr" eaLnBrk="1" hangingPunct="1">
              <a:spcBef>
                <a:spcPct val="50000"/>
              </a:spcBef>
            </a:pPr>
            <a:r>
              <a:rPr lang="en-GB" altLang="en-US" sz="2000" dirty="0"/>
              <a:t>Breadth-first search of the 8-puzzle, showing order in which states were removed from open.</a:t>
            </a:r>
          </a:p>
        </p:txBody>
      </p:sp>
    </p:spTree>
    <p:extLst>
      <p:ext uri="{BB962C8B-B14F-4D97-AF65-F5344CB8AC3E}">
        <p14:creationId xmlns:p14="http://schemas.microsoft.com/office/powerpoint/2010/main" val="353054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762000"/>
            <a:ext cx="70104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4"/>
          <p:cNvSpPr txBox="1">
            <a:spLocks noChangeArrowheads="1"/>
          </p:cNvSpPr>
          <p:nvPr/>
        </p:nvSpPr>
        <p:spPr bwMode="auto">
          <a:xfrm>
            <a:off x="2590800" y="228601"/>
            <a:ext cx="746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31" charset="0"/>
                <a:ea typeface="ＭＳ Ｐゴシック" pitchFamily="31" charset="-128"/>
              </a:defRPr>
            </a:lvl1pPr>
            <a:lvl2pPr marL="37931725" indent="-37474525" eaLnBrk="0" hangingPunct="0">
              <a:defRPr sz="2400">
                <a:solidFill>
                  <a:schemeClr val="tx1"/>
                </a:solidFill>
                <a:latin typeface="Times New Roman" pitchFamily="31" charset="0"/>
                <a:ea typeface="ＭＳ Ｐゴシック" pitchFamily="31" charset="-128"/>
              </a:defRPr>
            </a:lvl2pPr>
            <a:lvl3pPr eaLnBrk="0" hangingPunct="0">
              <a:defRPr sz="2400">
                <a:solidFill>
                  <a:schemeClr val="tx1"/>
                </a:solidFill>
                <a:latin typeface="Times New Roman" pitchFamily="31" charset="0"/>
                <a:ea typeface="ＭＳ Ｐゴシック" pitchFamily="31" charset="-128"/>
              </a:defRPr>
            </a:lvl3pPr>
            <a:lvl4pPr eaLnBrk="0" hangingPunct="0">
              <a:defRPr sz="2400">
                <a:solidFill>
                  <a:schemeClr val="tx1"/>
                </a:solidFill>
                <a:latin typeface="Times New Roman" pitchFamily="31" charset="0"/>
                <a:ea typeface="ＭＳ Ｐゴシック" pitchFamily="31" charset="-128"/>
              </a:defRPr>
            </a:lvl4pPr>
            <a:lvl5pPr eaLnBrk="0" hangingPunct="0">
              <a:defRPr sz="2400">
                <a:solidFill>
                  <a:schemeClr val="tx1"/>
                </a:solidFill>
                <a:latin typeface="Times New Roman" pitchFamily="31" charset="0"/>
                <a:ea typeface="ＭＳ Ｐゴシック" pitchFamily="31" charset="-128"/>
              </a:defRPr>
            </a:lvl5pPr>
            <a:lvl6pPr marL="457200" eaLnBrk="0" fontAlgn="base" hangingPunct="0">
              <a:spcBef>
                <a:spcPct val="0"/>
              </a:spcBef>
              <a:spcAft>
                <a:spcPct val="0"/>
              </a:spcAft>
              <a:defRPr sz="2400">
                <a:solidFill>
                  <a:schemeClr val="tx1"/>
                </a:solidFill>
                <a:latin typeface="Times New Roman" pitchFamily="31" charset="0"/>
                <a:ea typeface="ＭＳ Ｐゴシック" pitchFamily="31" charset="-128"/>
              </a:defRPr>
            </a:lvl6pPr>
            <a:lvl7pPr marL="914400" eaLnBrk="0" fontAlgn="base" hangingPunct="0">
              <a:spcBef>
                <a:spcPct val="0"/>
              </a:spcBef>
              <a:spcAft>
                <a:spcPct val="0"/>
              </a:spcAft>
              <a:defRPr sz="2400">
                <a:solidFill>
                  <a:schemeClr val="tx1"/>
                </a:solidFill>
                <a:latin typeface="Times New Roman" pitchFamily="31" charset="0"/>
                <a:ea typeface="ＭＳ Ｐゴシック" pitchFamily="31" charset="-128"/>
              </a:defRPr>
            </a:lvl7pPr>
            <a:lvl8pPr marL="1371600" eaLnBrk="0" fontAlgn="base" hangingPunct="0">
              <a:spcBef>
                <a:spcPct val="0"/>
              </a:spcBef>
              <a:spcAft>
                <a:spcPct val="0"/>
              </a:spcAft>
              <a:defRPr sz="2400">
                <a:solidFill>
                  <a:schemeClr val="tx1"/>
                </a:solidFill>
                <a:latin typeface="Times New Roman" pitchFamily="31" charset="0"/>
                <a:ea typeface="ＭＳ Ｐゴシック" pitchFamily="31" charset="-128"/>
              </a:defRPr>
            </a:lvl8pPr>
            <a:lvl9pPr marL="1828800" eaLnBrk="0" fontAlgn="base" hangingPunct="0">
              <a:spcBef>
                <a:spcPct val="0"/>
              </a:spcBef>
              <a:spcAft>
                <a:spcPct val="0"/>
              </a:spcAft>
              <a:defRPr sz="2400">
                <a:solidFill>
                  <a:schemeClr val="tx1"/>
                </a:solidFill>
                <a:latin typeface="Times New Roman" pitchFamily="31" charset="0"/>
                <a:ea typeface="ＭＳ Ｐゴシック" pitchFamily="31" charset="-128"/>
              </a:defRPr>
            </a:lvl9pPr>
          </a:lstStyle>
          <a:p>
            <a:pPr algn="ctr" eaLnBrk="1" hangingPunct="1">
              <a:spcBef>
                <a:spcPct val="50000"/>
              </a:spcBef>
            </a:pPr>
            <a:r>
              <a:rPr lang="en-GB" altLang="en-US" sz="2000" dirty="0"/>
              <a:t>Depth-first search of the 8-puzzle with a depth bound of 5.</a:t>
            </a:r>
          </a:p>
        </p:txBody>
      </p:sp>
    </p:spTree>
    <p:extLst>
      <p:ext uri="{BB962C8B-B14F-4D97-AF65-F5344CB8AC3E}">
        <p14:creationId xmlns:p14="http://schemas.microsoft.com/office/powerpoint/2010/main" val="2862561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3401</TotalTime>
  <Words>2838</Words>
  <Application>Microsoft Office PowerPoint</Application>
  <PresentationFormat>Widescreen</PresentationFormat>
  <Paragraphs>720</Paragraphs>
  <Slides>58</Slides>
  <Notes>10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Calibri Light</vt:lpstr>
      <vt:lpstr>Cambria Math</vt:lpstr>
      <vt:lpstr>Söhne</vt:lpstr>
      <vt:lpstr>Tahoma</vt:lpstr>
      <vt:lpstr>Times New Roman</vt:lpstr>
      <vt:lpstr>Wingdings</vt:lpstr>
      <vt:lpstr>Office Theme</vt:lpstr>
      <vt:lpstr>Informed Search</vt:lpstr>
      <vt:lpstr>Recap: Search</vt:lpstr>
      <vt:lpstr>Video of Demo Maze Water DFS/BFS (part 1)</vt:lpstr>
      <vt:lpstr>Video of Demo Maze Water DFS/BFS (part 2)</vt:lpstr>
      <vt:lpstr>Video of Demo Contours UCS Empty</vt:lpstr>
      <vt:lpstr>Video of Demo Contours UCS Pacman Small Maze</vt:lpstr>
      <vt:lpstr>Today</vt:lpstr>
      <vt:lpstr>PowerPoint Presentation</vt:lpstr>
      <vt:lpstr>PowerPoint Presentation</vt:lpstr>
      <vt:lpstr>Using problem specific knowledge to aid searching</vt:lpstr>
      <vt:lpstr>Introduction</vt:lpstr>
      <vt:lpstr>What are Heuristics?</vt:lpstr>
      <vt:lpstr>When Heuristics are used?</vt:lpstr>
      <vt:lpstr>Heuristic function</vt:lpstr>
      <vt:lpstr>Why heuristic functions work?</vt:lpstr>
      <vt:lpstr>Evaluation Function</vt:lpstr>
      <vt:lpstr>Evaluation / Heuristic Function </vt:lpstr>
      <vt:lpstr>How it works?</vt:lpstr>
      <vt:lpstr>Heuristic Search</vt:lpstr>
      <vt:lpstr>Steps of Heuristics Search</vt:lpstr>
      <vt:lpstr>Example: Heuristic Function</vt:lpstr>
      <vt:lpstr>PowerPoint Presentation</vt:lpstr>
      <vt:lpstr>PowerPoint Presentation</vt:lpstr>
      <vt:lpstr>PowerPoint Presentation</vt:lpstr>
      <vt:lpstr>8–Puzzle: Heuristics?</vt:lpstr>
      <vt:lpstr>PowerPoint Presentation</vt:lpstr>
      <vt:lpstr>PowerPoint Presentation</vt:lpstr>
      <vt:lpstr>PowerPoint Presentation</vt:lpstr>
      <vt:lpstr>PowerPoint Presentation</vt:lpstr>
      <vt:lpstr>Quiz</vt:lpstr>
      <vt:lpstr>Greedy Best First Search</vt:lpstr>
      <vt:lpstr>What is greedy best first search?</vt:lpstr>
      <vt:lpstr>How Greedy search works?</vt:lpstr>
      <vt:lpstr>Greedy (Best-First) Search</vt:lpstr>
      <vt:lpstr>PowerPoint Presentation</vt:lpstr>
      <vt:lpstr>Greedy Search</vt:lpstr>
      <vt:lpstr>Greedy Search</vt:lpstr>
      <vt:lpstr>Greedy Search</vt:lpstr>
      <vt:lpstr>PowerPoint Presentation</vt:lpstr>
      <vt:lpstr>Best First Search</vt:lpstr>
      <vt:lpstr>Greedy Search</vt:lpstr>
      <vt:lpstr>Greedy Search: Tree Search</vt:lpstr>
      <vt:lpstr>Greedy Search: Tree Search</vt:lpstr>
      <vt:lpstr>Greedy Search: Tree Search</vt:lpstr>
      <vt:lpstr>Greedy Search: Tree Search</vt:lpstr>
      <vt:lpstr>Greedy Search: Tree Search</vt:lpstr>
      <vt:lpstr>Greedy Search: Optimal? </vt:lpstr>
      <vt:lpstr>Greedy Search: Complete ?</vt:lpstr>
      <vt:lpstr>Greedy Search: Tree Search</vt:lpstr>
      <vt:lpstr>Greedy Search: Tree Search</vt:lpstr>
      <vt:lpstr>Greedy Search: Tree Search</vt:lpstr>
      <vt:lpstr>Greedy Search: Tree Search</vt:lpstr>
      <vt:lpstr>Greedy Search: Tree Search</vt:lpstr>
      <vt:lpstr>Greedy Search: Tree Search</vt:lpstr>
      <vt:lpstr>Greedy Search: Time and Space Complexity ?</vt:lpstr>
      <vt:lpstr>PowerPoint Presentation</vt:lpstr>
      <vt:lpstr>PowerPoint Presentation</vt:lpstr>
      <vt:lpstr>Heuristics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Informed Search</dc:title>
  <dc:creator>FARHAN DAWOOD</dc:creator>
  <cp:lastModifiedBy>Dr Rabia Tehseen</cp:lastModifiedBy>
  <cp:revision>100</cp:revision>
  <dcterms:created xsi:type="dcterms:W3CDTF">2019-03-21T10:09:13Z</dcterms:created>
  <dcterms:modified xsi:type="dcterms:W3CDTF">2023-11-05T16:49:29Z</dcterms:modified>
</cp:coreProperties>
</file>